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1"/>
  </p:sldMasterIdLst>
  <p:notesMasterIdLst>
    <p:notesMasterId r:id="rId22"/>
  </p:notesMasterIdLst>
  <p:handoutMasterIdLst>
    <p:handoutMasterId r:id="rId23"/>
  </p:handoutMasterIdLst>
  <p:sldIdLst>
    <p:sldId id="256" r:id="rId2"/>
    <p:sldId id="375" r:id="rId3"/>
    <p:sldId id="384" r:id="rId4"/>
    <p:sldId id="388" r:id="rId5"/>
    <p:sldId id="374" r:id="rId6"/>
    <p:sldId id="383" r:id="rId7"/>
    <p:sldId id="376" r:id="rId8"/>
    <p:sldId id="369" r:id="rId9"/>
    <p:sldId id="377" r:id="rId10"/>
    <p:sldId id="378" r:id="rId11"/>
    <p:sldId id="379" r:id="rId12"/>
    <p:sldId id="380" r:id="rId13"/>
    <p:sldId id="387" r:id="rId14"/>
    <p:sldId id="385" r:id="rId15"/>
    <p:sldId id="389" r:id="rId16"/>
    <p:sldId id="386" r:id="rId17"/>
    <p:sldId id="390" r:id="rId18"/>
    <p:sldId id="391" r:id="rId19"/>
    <p:sldId id="392" r:id="rId20"/>
    <p:sldId id="393" r:id="rId21"/>
  </p:sldIdLst>
  <p:sldSz cx="9144000" cy="7019925"/>
  <p:notesSz cx="6797675" cy="987425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 xmlns:p15="http://schemas.microsoft.com/office/powerpoint/2012/main">
        <p15:guide id="1" orient="horz" pos="2120" userDrawn="1">
          <p15:clr>
            <a:srgbClr val="A4A3A4"/>
          </p15:clr>
        </p15:guide>
        <p15:guide id="2" pos="2880">
          <p15:clr>
            <a:srgbClr val="A4A3A4"/>
          </p15:clr>
        </p15:guide>
      </p15:sldGuideLst>
    </p:ext>
    <p:ext uri="{2D200454-40CA-4A62-9FC3-DE9A4176ACB9}">
      <p15:notesGuideLst xmlns="" xmlns:p15="http://schemas.microsoft.com/office/powerpoint/2012/main">
        <p15:guide id="1" orient="horz" pos="3110">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66"/>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499" autoAdjust="0"/>
    <p:restoredTop sz="88753" autoAdjust="0"/>
  </p:normalViewPr>
  <p:slideViewPr>
    <p:cSldViewPr showGuides="1">
      <p:cViewPr varScale="1">
        <p:scale>
          <a:sx n="90" d="100"/>
          <a:sy n="90" d="100"/>
        </p:scale>
        <p:origin x="-1554" y="-108"/>
      </p:cViewPr>
      <p:guideLst>
        <p:guide orient="horz" pos="4421"/>
        <p:guide/>
      </p:guideLst>
    </p:cSldViewPr>
  </p:slideViewPr>
  <p:notesTextViewPr>
    <p:cViewPr>
      <p:scale>
        <a:sx n="75" d="100"/>
        <a:sy n="75" d="100"/>
      </p:scale>
      <p:origin x="0" y="0"/>
    </p:cViewPr>
  </p:notesTextViewPr>
  <p:sorterViewPr>
    <p:cViewPr>
      <p:scale>
        <a:sx n="100" d="100"/>
        <a:sy n="100" d="100"/>
      </p:scale>
      <p:origin x="0" y="0"/>
    </p:cViewPr>
  </p:sorterViewPr>
  <p:notesViewPr>
    <p:cSldViewPr showGuides="1">
      <p:cViewPr varScale="1">
        <p:scale>
          <a:sx n="82" d="100"/>
          <a:sy n="82" d="100"/>
        </p:scale>
        <p:origin x="-3132" y="-96"/>
      </p:cViewPr>
      <p:guideLst>
        <p:guide orient="horz" pos="3110"/>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3713"/>
          </a:xfrm>
          <a:prstGeom prst="rect">
            <a:avLst/>
          </a:prstGeom>
        </p:spPr>
        <p:txBody>
          <a:bodyPr vert="horz" lIns="91440" tIns="45720" rIns="91440" bIns="45720" rtlCol="0"/>
          <a:lstStyle>
            <a:lvl1pPr algn="l" eaLnBrk="1" hangingPunct="1">
              <a:defRPr sz="1200">
                <a:latin typeface="Arial" pitchFamily="34" charset="0"/>
                <a:ea typeface="+mn-ea"/>
                <a:cs typeface="DejaVu Sans" pitchFamily="34" charset="0"/>
              </a:defRPr>
            </a:lvl1pPr>
          </a:lstStyle>
          <a:p>
            <a:pPr>
              <a:defRPr/>
            </a:pPr>
            <a:endParaRPr lang="en-US"/>
          </a:p>
        </p:txBody>
      </p:sp>
      <p:sp>
        <p:nvSpPr>
          <p:cNvPr id="3" name="Date Placeholder 2"/>
          <p:cNvSpPr>
            <a:spLocks noGrp="1"/>
          </p:cNvSpPr>
          <p:nvPr>
            <p:ph type="dt" sz="quarter" idx="1"/>
          </p:nvPr>
        </p:nvSpPr>
        <p:spPr>
          <a:xfrm>
            <a:off x="3849688" y="0"/>
            <a:ext cx="2946400" cy="493713"/>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defRPr>
            </a:lvl1pPr>
          </a:lstStyle>
          <a:p>
            <a:pPr>
              <a:defRPr/>
            </a:pPr>
            <a:fld id="{690BDEA3-9C28-4889-BE09-46F715F93223}" type="datetimeFigureOut">
              <a:rPr lang="en-US"/>
              <a:pPr>
                <a:defRPr/>
              </a:pPr>
              <a:t>4/21/2016</a:t>
            </a:fld>
            <a:endParaRPr lang="en-US"/>
          </a:p>
        </p:txBody>
      </p:sp>
      <p:sp>
        <p:nvSpPr>
          <p:cNvPr id="4" name="Footer Placeholder 3"/>
          <p:cNvSpPr>
            <a:spLocks noGrp="1"/>
          </p:cNvSpPr>
          <p:nvPr>
            <p:ph type="ftr" sz="quarter" idx="2"/>
          </p:nvPr>
        </p:nvSpPr>
        <p:spPr>
          <a:xfrm>
            <a:off x="0" y="9378950"/>
            <a:ext cx="2946400" cy="493713"/>
          </a:xfrm>
          <a:prstGeom prst="rect">
            <a:avLst/>
          </a:prstGeom>
        </p:spPr>
        <p:txBody>
          <a:bodyPr vert="horz" lIns="91440" tIns="45720" rIns="91440" bIns="45720" rtlCol="0" anchor="b"/>
          <a:lstStyle>
            <a:lvl1pPr algn="l" eaLnBrk="1" hangingPunct="1">
              <a:defRPr sz="1200">
                <a:latin typeface="Arial" pitchFamily="34" charset="0"/>
                <a:ea typeface="+mn-ea"/>
                <a:cs typeface="DejaVu Sans" pitchFamily="34" charset="0"/>
              </a:defRPr>
            </a:lvl1pPr>
          </a:lstStyle>
          <a:p>
            <a:pPr>
              <a:defRPr/>
            </a:pPr>
            <a:endParaRPr lang="en-US"/>
          </a:p>
        </p:txBody>
      </p:sp>
      <p:sp>
        <p:nvSpPr>
          <p:cNvPr id="5" name="Slide Number Placeholder 4"/>
          <p:cNvSpPr>
            <a:spLocks noGrp="1"/>
          </p:cNvSpPr>
          <p:nvPr>
            <p:ph type="sldNum" sz="quarter" idx="3"/>
          </p:nvPr>
        </p:nvSpPr>
        <p:spPr>
          <a:xfrm>
            <a:off x="3849688" y="9378950"/>
            <a:ext cx="2946400" cy="493713"/>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0B3F6556-CD5E-42A5-8333-F182CE9DE81C}" type="slidenum">
              <a:rPr lang="en-US" altLang="es-ES"/>
              <a:pPr>
                <a:defRPr/>
              </a:pPr>
              <a:t>‹#›</a:t>
            </a:fld>
            <a:endParaRPr lang="en-US" altLang="es-ES"/>
          </a:p>
        </p:txBody>
      </p:sp>
    </p:spTree>
    <p:extLst>
      <p:ext uri="{BB962C8B-B14F-4D97-AF65-F5344CB8AC3E}">
        <p14:creationId xmlns:p14="http://schemas.microsoft.com/office/powerpoint/2010/main" val="31316519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3713"/>
          </a:xfrm>
          <a:prstGeom prst="rect">
            <a:avLst/>
          </a:prstGeom>
        </p:spPr>
        <p:txBody>
          <a:bodyPr vert="horz" lIns="91440" tIns="45720" rIns="91440" bIns="45720" rtlCol="0"/>
          <a:lstStyle>
            <a:lvl1pPr algn="l" eaLnBrk="1" hangingPunct="1">
              <a:defRPr sz="1200">
                <a:latin typeface="Arial" pitchFamily="34" charset="0"/>
                <a:ea typeface="+mn-ea"/>
                <a:cs typeface="DejaVu Sans" pitchFamily="34" charset="0"/>
              </a:defRPr>
            </a:lvl1pPr>
          </a:lstStyle>
          <a:p>
            <a:pPr>
              <a:defRPr/>
            </a:pPr>
            <a:endParaRPr lang="en-US"/>
          </a:p>
        </p:txBody>
      </p:sp>
      <p:sp>
        <p:nvSpPr>
          <p:cNvPr id="3" name="Date Placeholder 2"/>
          <p:cNvSpPr>
            <a:spLocks noGrp="1"/>
          </p:cNvSpPr>
          <p:nvPr>
            <p:ph type="dt" idx="1"/>
          </p:nvPr>
        </p:nvSpPr>
        <p:spPr>
          <a:xfrm>
            <a:off x="3849688" y="0"/>
            <a:ext cx="2946400" cy="493713"/>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defRPr>
            </a:lvl1pPr>
          </a:lstStyle>
          <a:p>
            <a:pPr>
              <a:defRPr/>
            </a:pPr>
            <a:fld id="{B300E2DF-61CC-40FD-8798-A34BF2E4B247}" type="datetimeFigureOut">
              <a:rPr lang="en-US"/>
              <a:pPr>
                <a:defRPr/>
              </a:pPr>
              <a:t>4/21/2016</a:t>
            </a:fld>
            <a:endParaRPr lang="en-US"/>
          </a:p>
        </p:txBody>
      </p:sp>
      <p:sp>
        <p:nvSpPr>
          <p:cNvPr id="4" name="Slide Image Placeholder 3"/>
          <p:cNvSpPr>
            <a:spLocks noGrp="1" noRot="1" noChangeAspect="1"/>
          </p:cNvSpPr>
          <p:nvPr>
            <p:ph type="sldImg" idx="2"/>
          </p:nvPr>
        </p:nvSpPr>
        <p:spPr>
          <a:xfrm>
            <a:off x="989013" y="741363"/>
            <a:ext cx="4819650" cy="370205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79450" y="4691063"/>
            <a:ext cx="5438775" cy="4443412"/>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9378950"/>
            <a:ext cx="2946400" cy="493713"/>
          </a:xfrm>
          <a:prstGeom prst="rect">
            <a:avLst/>
          </a:prstGeom>
        </p:spPr>
        <p:txBody>
          <a:bodyPr vert="horz" lIns="91440" tIns="45720" rIns="91440" bIns="45720" rtlCol="0" anchor="b"/>
          <a:lstStyle>
            <a:lvl1pPr algn="l" eaLnBrk="1" hangingPunct="1">
              <a:defRPr sz="1200">
                <a:latin typeface="Arial" pitchFamily="34" charset="0"/>
                <a:ea typeface="+mn-ea"/>
                <a:cs typeface="DejaVu Sans" pitchFamily="34" charset="0"/>
              </a:defRPr>
            </a:lvl1pPr>
          </a:lstStyle>
          <a:p>
            <a:pPr>
              <a:defRPr/>
            </a:pPr>
            <a:endParaRPr lang="en-US"/>
          </a:p>
        </p:txBody>
      </p:sp>
      <p:sp>
        <p:nvSpPr>
          <p:cNvPr id="7" name="Slide Number Placeholder 6"/>
          <p:cNvSpPr>
            <a:spLocks noGrp="1"/>
          </p:cNvSpPr>
          <p:nvPr>
            <p:ph type="sldNum" sz="quarter" idx="5"/>
          </p:nvPr>
        </p:nvSpPr>
        <p:spPr>
          <a:xfrm>
            <a:off x="3849688" y="9378950"/>
            <a:ext cx="2946400" cy="493713"/>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BEA6B628-0BC9-433E-BD68-4A957D33DA69}" type="slidenum">
              <a:rPr lang="en-US" altLang="es-ES"/>
              <a:pPr>
                <a:defRPr/>
              </a:pPr>
              <a:t>‹#›</a:t>
            </a:fld>
            <a:endParaRPr lang="en-US" altLang="es-ES"/>
          </a:p>
        </p:txBody>
      </p:sp>
    </p:spTree>
    <p:extLst>
      <p:ext uri="{BB962C8B-B14F-4D97-AF65-F5344CB8AC3E}">
        <p14:creationId xmlns:p14="http://schemas.microsoft.com/office/powerpoint/2010/main" val="38739926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For the wind energy sector they have been working on seasonal wind speed and capacity factor predictions. Based in the European center predictions they have been doing research on methods to improve these predictions and better adjust them to the sector needs [this is related to Research added value box]. On top of that they have an active and constant contact with stakeholders and users to ensure that this applied research is truly user-driven and tailored to the sector needs. [related to Climate service added value box]</a:t>
            </a:r>
          </a:p>
        </p:txBody>
      </p:sp>
      <p:sp>
        <p:nvSpPr>
          <p:cNvPr id="4" name="Slide Number Placeholder 3"/>
          <p:cNvSpPr>
            <a:spLocks noGrp="1"/>
          </p:cNvSpPr>
          <p:nvPr>
            <p:ph type="sldNum" sz="quarter" idx="10"/>
          </p:nvPr>
        </p:nvSpPr>
        <p:spPr/>
        <p:txBody>
          <a:bodyPr/>
          <a:lstStyle/>
          <a:p>
            <a:pPr>
              <a:defRPr/>
            </a:pPr>
            <a:fld id="{BEA6B628-0BC9-433E-BD68-4A957D33DA69}" type="slidenum">
              <a:rPr lang="en-US" altLang="es-ES" smtClean="0"/>
              <a:pPr>
                <a:defRPr/>
              </a:pPr>
              <a:t>1</a:t>
            </a:fld>
            <a:endParaRPr lang="en-US" altLang="es-ES"/>
          </a:p>
        </p:txBody>
      </p:sp>
    </p:spTree>
    <p:extLst>
      <p:ext uri="{BB962C8B-B14F-4D97-AF65-F5344CB8AC3E}">
        <p14:creationId xmlns:p14="http://schemas.microsoft.com/office/powerpoint/2010/main" val="2912487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 name="PlaceHolder 1"/>
          <p:cNvSpPr>
            <a:spLocks noGrp="1"/>
          </p:cNvSpPr>
          <p:nvPr>
            <p:ph type="body"/>
          </p:nvPr>
        </p:nvSpPr>
        <p:spPr>
          <a:xfrm>
            <a:off x="678838" y="4691082"/>
            <a:ext cx="5439236" cy="4443624"/>
          </a:xfrm>
          <a:prstGeom prst="rect">
            <a:avLst/>
          </a:prstGeom>
        </p:spPr>
        <p:txBody>
          <a:bodyPr/>
          <a:lstStyle/>
          <a:p>
            <a:r>
              <a:rPr lang="ca-ES" dirty="0" smtClean="0"/>
              <a:t>Or projects and collaborations</a:t>
            </a:r>
            <a:r>
              <a:rPr lang="ca-ES" baseline="0" dirty="0" smtClean="0"/>
              <a:t> with private wine-makers in Spain and Portugal to study how seasonal predictions can improve the management of the agricultural practices or how climate projections can support decisions on future potentian lands for wineyards</a:t>
            </a:r>
            <a:endParaRPr dirty="0"/>
          </a:p>
        </p:txBody>
      </p:sp>
      <p:sp>
        <p:nvSpPr>
          <p:cNvPr id="415" name="TextShape 2"/>
          <p:cNvSpPr txBox="1"/>
          <p:nvPr/>
        </p:nvSpPr>
        <p:spPr>
          <a:xfrm>
            <a:off x="3849710" y="9378503"/>
            <a:ext cx="2946134" cy="493451"/>
          </a:xfrm>
          <a:prstGeom prst="rect">
            <a:avLst/>
          </a:prstGeom>
        </p:spPr>
        <p:txBody>
          <a:bodyPr anchor="b"/>
          <a:lstStyle/>
          <a:p>
            <a:pPr>
              <a:lnSpc>
                <a:spcPct val="100000"/>
              </a:lnSpc>
            </a:pPr>
            <a:fld id="{1216A2E1-8762-4952-A469-874400B23DDA}" type="slidenum">
              <a:rPr lang="ca-ES" sz="1200">
                <a:solidFill>
                  <a:srgbClr val="000000"/>
                </a:solidFill>
                <a:latin typeface="Arial"/>
                <a:ea typeface="ＭＳ Ｐゴシック"/>
              </a:rPr>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Services has also some</a:t>
            </a:r>
            <a:r>
              <a:rPr lang="en-US" baseline="0" dirty="0" smtClean="0"/>
              <a:t> collaborations with the insurance sector, particularly regarding our research on seasonal predictions of hurricanes. Together with the Climate predictions group, for instance they are working in a webpage that will release a multi-model for seasonal predictions of hurricanes that will integrate most of the available models actually released in the internet by different research centers and private companies.</a:t>
            </a:r>
            <a:endParaRPr lang="en-US" dirty="0"/>
          </a:p>
        </p:txBody>
      </p:sp>
      <p:sp>
        <p:nvSpPr>
          <p:cNvPr id="4" name="Slide Number Placeholder 3"/>
          <p:cNvSpPr>
            <a:spLocks noGrp="1"/>
          </p:cNvSpPr>
          <p:nvPr>
            <p:ph type="sldNum" sz="quarter" idx="10"/>
          </p:nvPr>
        </p:nvSpPr>
        <p:spPr/>
        <p:txBody>
          <a:bodyPr/>
          <a:lstStyle/>
          <a:p>
            <a:pPr>
              <a:defRPr/>
            </a:pPr>
            <a:fld id="{BEA6B628-0BC9-433E-BD68-4A957D33DA69}" type="slidenum">
              <a:rPr lang="en-US" altLang="es-ES" smtClean="0"/>
              <a:pPr>
                <a:defRPr/>
              </a:pPr>
              <a:t>11</a:t>
            </a:fld>
            <a:endParaRPr lang="en-US" altLang="es-ES"/>
          </a:p>
        </p:txBody>
      </p:sp>
    </p:spTree>
    <p:extLst>
      <p:ext uri="{BB962C8B-B14F-4D97-AF65-F5344CB8AC3E}">
        <p14:creationId xmlns:p14="http://schemas.microsoft.com/office/powerpoint/2010/main" val="41305247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pPr>
              <a:defRPr/>
            </a:pPr>
            <a:fld id="{BEA6B628-0BC9-433E-BD68-4A957D33DA69}" type="slidenum">
              <a:rPr lang="en-US" altLang="es-ES" smtClean="0"/>
              <a:pPr>
                <a:defRPr/>
              </a:pPr>
              <a:t>12</a:t>
            </a:fld>
            <a:endParaRPr lang="en-US" altLang="es-ES"/>
          </a:p>
        </p:txBody>
      </p:sp>
    </p:spTree>
    <p:extLst>
      <p:ext uri="{BB962C8B-B14F-4D97-AF65-F5344CB8AC3E}">
        <p14:creationId xmlns:p14="http://schemas.microsoft.com/office/powerpoint/2010/main" val="25210952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Services has also some</a:t>
            </a:r>
            <a:r>
              <a:rPr lang="en-US" baseline="0" dirty="0" smtClean="0"/>
              <a:t> collaborations with the insurance sector, particularly regarding our research on seasonal predictions of hurricanes. Together with the Climate predictions group, for instance they are working in a webpage that will release a multi-model for seasonal predictions of hurricanes that will integrate most of the available models actually released in the internet by different research centers and private companies.</a:t>
            </a:r>
            <a:endParaRPr lang="en-US" dirty="0"/>
          </a:p>
        </p:txBody>
      </p:sp>
      <p:sp>
        <p:nvSpPr>
          <p:cNvPr id="4" name="Slide Number Placeholder 3"/>
          <p:cNvSpPr>
            <a:spLocks noGrp="1"/>
          </p:cNvSpPr>
          <p:nvPr>
            <p:ph type="sldNum" sz="quarter" idx="10"/>
          </p:nvPr>
        </p:nvSpPr>
        <p:spPr/>
        <p:txBody>
          <a:bodyPr/>
          <a:lstStyle/>
          <a:p>
            <a:pPr>
              <a:defRPr/>
            </a:pPr>
            <a:fld id="{BEA6B628-0BC9-433E-BD68-4A957D33DA69}" type="slidenum">
              <a:rPr lang="en-US" altLang="es-ES" smtClean="0"/>
              <a:pPr>
                <a:defRPr/>
              </a:pPr>
              <a:t>13</a:t>
            </a:fld>
            <a:endParaRPr lang="en-US" altLang="es-ES"/>
          </a:p>
        </p:txBody>
      </p:sp>
    </p:spTree>
    <p:extLst>
      <p:ext uri="{BB962C8B-B14F-4D97-AF65-F5344CB8AC3E}">
        <p14:creationId xmlns:p14="http://schemas.microsoft.com/office/powerpoint/2010/main" val="41305247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Services has also some</a:t>
            </a:r>
            <a:r>
              <a:rPr lang="en-US" baseline="0" dirty="0" smtClean="0"/>
              <a:t> collaborations with the insurance sector, particularly regarding our research on seasonal predictions of hurricanes. Together with the Climate predictions group, for instance they are working in a webpage that will release a multi-model for seasonal predictions of hurricanes that will integrate most of the available models actually released in the internet by different research centers and private companies.</a:t>
            </a:r>
            <a:endParaRPr lang="en-US" dirty="0"/>
          </a:p>
        </p:txBody>
      </p:sp>
      <p:sp>
        <p:nvSpPr>
          <p:cNvPr id="4" name="Slide Number Placeholder 3"/>
          <p:cNvSpPr>
            <a:spLocks noGrp="1"/>
          </p:cNvSpPr>
          <p:nvPr>
            <p:ph type="sldNum" sz="quarter" idx="10"/>
          </p:nvPr>
        </p:nvSpPr>
        <p:spPr/>
        <p:txBody>
          <a:bodyPr/>
          <a:lstStyle/>
          <a:p>
            <a:pPr>
              <a:defRPr/>
            </a:pPr>
            <a:fld id="{BEA6B628-0BC9-433E-BD68-4A957D33DA69}" type="slidenum">
              <a:rPr lang="en-US" altLang="es-ES" smtClean="0"/>
              <a:pPr>
                <a:defRPr/>
              </a:pPr>
              <a:t>14</a:t>
            </a:fld>
            <a:endParaRPr lang="en-US" altLang="es-ES"/>
          </a:p>
        </p:txBody>
      </p:sp>
    </p:spTree>
    <p:extLst>
      <p:ext uri="{BB962C8B-B14F-4D97-AF65-F5344CB8AC3E}">
        <p14:creationId xmlns:p14="http://schemas.microsoft.com/office/powerpoint/2010/main" val="41305247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Services has also some</a:t>
            </a:r>
            <a:r>
              <a:rPr lang="en-US" baseline="0" dirty="0" smtClean="0"/>
              <a:t> collaborations with the insurance sector, particularly regarding our research on seasonal predictions of hurricanes. Together with the Climate predictions group, for instance they are working in a webpage that will release a multi-model for seasonal predictions of hurricanes that will integrate most of the available models actually released in the internet by different research centers and private companies.</a:t>
            </a:r>
            <a:endParaRPr lang="en-US" dirty="0"/>
          </a:p>
        </p:txBody>
      </p:sp>
      <p:sp>
        <p:nvSpPr>
          <p:cNvPr id="4" name="Slide Number Placeholder 3"/>
          <p:cNvSpPr>
            <a:spLocks noGrp="1"/>
          </p:cNvSpPr>
          <p:nvPr>
            <p:ph type="sldNum" sz="quarter" idx="10"/>
          </p:nvPr>
        </p:nvSpPr>
        <p:spPr/>
        <p:txBody>
          <a:bodyPr/>
          <a:lstStyle/>
          <a:p>
            <a:pPr>
              <a:defRPr/>
            </a:pPr>
            <a:fld id="{BEA6B628-0BC9-433E-BD68-4A957D33DA69}" type="slidenum">
              <a:rPr lang="en-US" altLang="es-ES" smtClean="0"/>
              <a:pPr>
                <a:defRPr/>
              </a:pPr>
              <a:t>15</a:t>
            </a:fld>
            <a:endParaRPr lang="en-US" altLang="es-ES"/>
          </a:p>
        </p:txBody>
      </p:sp>
    </p:spTree>
    <p:extLst>
      <p:ext uri="{BB962C8B-B14F-4D97-AF65-F5344CB8AC3E}">
        <p14:creationId xmlns:p14="http://schemas.microsoft.com/office/powerpoint/2010/main" val="41305247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Services has also some</a:t>
            </a:r>
            <a:r>
              <a:rPr lang="en-US" baseline="0" dirty="0" smtClean="0"/>
              <a:t> collaborations with the insurance sector, particularly regarding our research on seasonal predictions of hurricanes. Together with the Climate predictions group, for instance they are working in a webpage that will release a multi-model for seasonal predictions of hurricanes that will integrate most of the available models actually released in the internet by different research centers and private companies.</a:t>
            </a:r>
            <a:endParaRPr lang="en-US" dirty="0"/>
          </a:p>
        </p:txBody>
      </p:sp>
      <p:sp>
        <p:nvSpPr>
          <p:cNvPr id="4" name="Slide Number Placeholder 3"/>
          <p:cNvSpPr>
            <a:spLocks noGrp="1"/>
          </p:cNvSpPr>
          <p:nvPr>
            <p:ph type="sldNum" sz="quarter" idx="10"/>
          </p:nvPr>
        </p:nvSpPr>
        <p:spPr/>
        <p:txBody>
          <a:bodyPr/>
          <a:lstStyle/>
          <a:p>
            <a:pPr>
              <a:defRPr/>
            </a:pPr>
            <a:fld id="{BEA6B628-0BC9-433E-BD68-4A957D33DA69}" type="slidenum">
              <a:rPr lang="en-US" altLang="es-ES" smtClean="0"/>
              <a:pPr>
                <a:defRPr/>
              </a:pPr>
              <a:t>16</a:t>
            </a:fld>
            <a:endParaRPr lang="en-US" altLang="es-ES"/>
          </a:p>
        </p:txBody>
      </p:sp>
    </p:spTree>
    <p:extLst>
      <p:ext uri="{BB962C8B-B14F-4D97-AF65-F5344CB8AC3E}">
        <p14:creationId xmlns:p14="http://schemas.microsoft.com/office/powerpoint/2010/main" val="41305247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For the wind energy sector they have been working on seasonal wind speed and capacity factor predictions. Based in the European center predictions they have been doing research on methods to improve these predictions and better adjust them to the sector needs [this is related to Research added value box]. On top of that they have an active and constant contact with stakeholders and users to ensure that this applied research is truly user-driven and tailored to the sector needs. [related to Climate service added value box]</a:t>
            </a:r>
          </a:p>
        </p:txBody>
      </p:sp>
      <p:sp>
        <p:nvSpPr>
          <p:cNvPr id="4" name="Slide Number Placeholder 3"/>
          <p:cNvSpPr>
            <a:spLocks noGrp="1"/>
          </p:cNvSpPr>
          <p:nvPr>
            <p:ph type="sldNum" sz="quarter" idx="10"/>
          </p:nvPr>
        </p:nvSpPr>
        <p:spPr/>
        <p:txBody>
          <a:bodyPr/>
          <a:lstStyle/>
          <a:p>
            <a:pPr>
              <a:defRPr/>
            </a:pPr>
            <a:fld id="{BEA6B628-0BC9-433E-BD68-4A957D33DA69}" type="slidenum">
              <a:rPr lang="en-US" altLang="es-ES" smtClean="0"/>
              <a:pPr>
                <a:defRPr/>
              </a:pPr>
              <a:t>2</a:t>
            </a:fld>
            <a:endParaRPr lang="en-US" altLang="es-ES"/>
          </a:p>
        </p:txBody>
      </p:sp>
    </p:spTree>
    <p:extLst>
      <p:ext uri="{BB962C8B-B14F-4D97-AF65-F5344CB8AC3E}">
        <p14:creationId xmlns:p14="http://schemas.microsoft.com/office/powerpoint/2010/main" val="2912487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pPr>
              <a:defRPr/>
            </a:pPr>
            <a:fld id="{BEA6B628-0BC9-433E-BD68-4A957D33DA69}" type="slidenum">
              <a:rPr lang="en-US" altLang="es-ES" smtClean="0"/>
              <a:pPr>
                <a:defRPr/>
              </a:pPr>
              <a:t>3</a:t>
            </a:fld>
            <a:endParaRPr lang="en-US" altLang="es-ES"/>
          </a:p>
        </p:txBody>
      </p:sp>
    </p:spTree>
    <p:extLst>
      <p:ext uri="{BB962C8B-B14F-4D97-AF65-F5344CB8AC3E}">
        <p14:creationId xmlns:p14="http://schemas.microsoft.com/office/powerpoint/2010/main" val="25210952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a:t>
            </a:r>
            <a:r>
              <a:rPr lang="en-US" baseline="0" dirty="0" smtClean="0"/>
              <a:t> Services group carries out research related to atmospheric and Climate services in a number of sectors like Renewable energies, Agriculture, Water management or sustainable urban development. These are some of the European projects where the Services group participates in applied research for economic sectors and user-engagement</a:t>
            </a:r>
          </a:p>
          <a:p>
            <a:endParaRPr lang="es-ES" altLang="es-ES" dirty="0" smtClean="0">
              <a:ea typeface="ＭＳ Ｐゴシック" pitchFamily="34" charset="-128"/>
            </a:endParaRPr>
          </a:p>
        </p:txBody>
      </p:sp>
      <p:sp>
        <p:nvSpPr>
          <p:cNvPr id="31748"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fld id="{5D1C1E8D-AF6B-4AC3-A086-B81A121934D3}" type="slidenum">
              <a:rPr lang="en-US" altLang="es-ES" smtClean="0"/>
              <a:pPr eaLnBrk="1" hangingPunct="1"/>
              <a:t>4</a:t>
            </a:fld>
            <a:endParaRPr lang="en-US" altLang="es-ES" smtClean="0"/>
          </a:p>
        </p:txBody>
      </p:sp>
    </p:spTree>
    <p:extLst>
      <p:ext uri="{BB962C8B-B14F-4D97-AF65-F5344CB8AC3E}">
        <p14:creationId xmlns:p14="http://schemas.microsoft.com/office/powerpoint/2010/main" val="37209054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For the wind energy sector they have been working on seasonal wind speed and capacity factor predictions. Based in the European center predictions they have been doing research on methods to improve these predictions and better adjust them to the sector needs [this is related to Research added value box]. On top of that they have an active and constant contact with stakeholders and users to ensure that this applied research is truly user-driven and tailored to the sector needs. [related to Climate service added value box]</a:t>
            </a:r>
          </a:p>
        </p:txBody>
      </p:sp>
      <p:sp>
        <p:nvSpPr>
          <p:cNvPr id="4" name="Slide Number Placeholder 3"/>
          <p:cNvSpPr>
            <a:spLocks noGrp="1"/>
          </p:cNvSpPr>
          <p:nvPr>
            <p:ph type="sldNum" sz="quarter" idx="10"/>
          </p:nvPr>
        </p:nvSpPr>
        <p:spPr/>
        <p:txBody>
          <a:bodyPr/>
          <a:lstStyle/>
          <a:p>
            <a:pPr>
              <a:defRPr/>
            </a:pPr>
            <a:fld id="{BEA6B628-0BC9-433E-BD68-4A957D33DA69}" type="slidenum">
              <a:rPr lang="en-US" altLang="es-ES" smtClean="0"/>
              <a:pPr>
                <a:defRPr/>
              </a:pPr>
              <a:t>5</a:t>
            </a:fld>
            <a:endParaRPr lang="en-US" altLang="es-ES"/>
          </a:p>
        </p:txBody>
      </p:sp>
    </p:spTree>
    <p:extLst>
      <p:ext uri="{BB962C8B-B14F-4D97-AF65-F5344CB8AC3E}">
        <p14:creationId xmlns:p14="http://schemas.microsoft.com/office/powerpoint/2010/main" val="2912487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aim of services</a:t>
            </a:r>
            <a:r>
              <a:rPr lang="en-US" baseline="0" dirty="0" smtClean="0"/>
              <a:t> is to create tailored climate services using a multidisciplinary approach. For </a:t>
            </a:r>
            <a:r>
              <a:rPr lang="en-US" dirty="0" smtClean="0"/>
              <a:t>instance,</a:t>
            </a:r>
            <a:r>
              <a:rPr lang="en-US" baseline="0" dirty="0" smtClean="0"/>
              <a:t>  Project </a:t>
            </a:r>
            <a:r>
              <a:rPr lang="en-US" baseline="0" dirty="0" err="1" smtClean="0"/>
              <a:t>Ukkok</a:t>
            </a:r>
            <a:r>
              <a:rPr lang="en-US" baseline="0" dirty="0" smtClean="0"/>
              <a:t> is an on-line tool (or User Interface platform) that has been developed in close collaboration with data </a:t>
            </a:r>
            <a:r>
              <a:rPr lang="en-US" baseline="0" dirty="0" err="1" smtClean="0"/>
              <a:t>visualisation</a:t>
            </a:r>
            <a:r>
              <a:rPr lang="en-US" baseline="0" dirty="0" smtClean="0"/>
              <a:t> specialists and designers to provide the seasonal wind speed predictions. The maps and plots in the left are the standard scientific way of providing the information but collaborating with other disciplines it is possible to find alternative and more intuitive ways of providing climate information. This is a prototype developed within the EUPORIAS project but our services group is also developing </a:t>
            </a:r>
            <a:r>
              <a:rPr lang="en-US" baseline="0" dirty="0" err="1" smtClean="0"/>
              <a:t>visualisation</a:t>
            </a:r>
            <a:r>
              <a:rPr lang="en-US" baseline="0" dirty="0" smtClean="0"/>
              <a:t> tools for the Copernicus project Clim4Energy or the H2020 project PRIMAVERA.</a:t>
            </a:r>
            <a:endParaRPr lang="en-US" dirty="0"/>
          </a:p>
        </p:txBody>
      </p:sp>
      <p:sp>
        <p:nvSpPr>
          <p:cNvPr id="4" name="Slide Number Placeholder 3"/>
          <p:cNvSpPr>
            <a:spLocks noGrp="1"/>
          </p:cNvSpPr>
          <p:nvPr>
            <p:ph type="sldNum" sz="quarter" idx="10"/>
          </p:nvPr>
        </p:nvSpPr>
        <p:spPr/>
        <p:txBody>
          <a:bodyPr/>
          <a:lstStyle/>
          <a:p>
            <a:pPr>
              <a:defRPr/>
            </a:pPr>
            <a:fld id="{BEA6B628-0BC9-433E-BD68-4A957D33DA69}" type="slidenum">
              <a:rPr lang="en-US" altLang="es-ES" smtClean="0"/>
              <a:pPr>
                <a:defRPr/>
              </a:pPr>
              <a:t>6</a:t>
            </a:fld>
            <a:endParaRPr lang="en-US" altLang="es-ES"/>
          </a:p>
        </p:txBody>
      </p:sp>
    </p:spTree>
    <p:extLst>
      <p:ext uri="{BB962C8B-B14F-4D97-AF65-F5344CB8AC3E}">
        <p14:creationId xmlns:p14="http://schemas.microsoft.com/office/powerpoint/2010/main" val="6679650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Besides providing</a:t>
            </a:r>
            <a:r>
              <a:rPr lang="en-US" baseline="0" dirty="0" smtClean="0"/>
              <a:t> climate services knowledge transfer is also important, so the services group also does research on frequently asked questions from the sector like which are the climate drivers for seasonal variability, etc. [this example illustrates the areas where el Niño or the North Atlantic Oscillation has a significant effect on wind speed increase or decrease]</a:t>
            </a:r>
            <a:endParaRPr lang="en-US" dirty="0"/>
          </a:p>
        </p:txBody>
      </p:sp>
      <p:sp>
        <p:nvSpPr>
          <p:cNvPr id="4" name="Slide Number Placeholder 3"/>
          <p:cNvSpPr>
            <a:spLocks noGrp="1"/>
          </p:cNvSpPr>
          <p:nvPr>
            <p:ph type="sldNum" sz="quarter" idx="10"/>
          </p:nvPr>
        </p:nvSpPr>
        <p:spPr/>
        <p:txBody>
          <a:bodyPr/>
          <a:lstStyle/>
          <a:p>
            <a:pPr>
              <a:defRPr/>
            </a:pPr>
            <a:fld id="{BEA6B628-0BC9-433E-BD68-4A957D33DA69}" type="slidenum">
              <a:rPr lang="en-US" altLang="es-ES" smtClean="0"/>
              <a:pPr>
                <a:defRPr/>
              </a:pPr>
              <a:t>7</a:t>
            </a:fld>
            <a:endParaRPr lang="en-US" altLang="es-ES"/>
          </a:p>
        </p:txBody>
      </p:sp>
    </p:spTree>
    <p:extLst>
      <p:ext uri="{BB962C8B-B14F-4D97-AF65-F5344CB8AC3E}">
        <p14:creationId xmlns:p14="http://schemas.microsoft.com/office/powerpoint/2010/main" val="40904436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align</a:t>
            </a:r>
            <a:r>
              <a:rPr lang="en-US" baseline="0" dirty="0" smtClean="0"/>
              <a:t> the research on climate services with the needs off the user the group has an active strategy for user engagement. To do so, the team is not only formed by climate scientists and has the support of the Climate predictions group. They also have a communication specialist a senior energy analyst and an </a:t>
            </a:r>
            <a:r>
              <a:rPr lang="en-US" baseline="0" dirty="0" err="1" smtClean="0"/>
              <a:t>envoronmental</a:t>
            </a:r>
            <a:r>
              <a:rPr lang="en-US" baseline="0" dirty="0" smtClean="0"/>
              <a:t> scientist and close collaborations with researchers from social sciences.</a:t>
            </a:r>
            <a:endParaRPr lang="en-US" dirty="0"/>
          </a:p>
        </p:txBody>
      </p:sp>
      <p:sp>
        <p:nvSpPr>
          <p:cNvPr id="4" name="Slide Number Placeholder 3"/>
          <p:cNvSpPr>
            <a:spLocks noGrp="1"/>
          </p:cNvSpPr>
          <p:nvPr>
            <p:ph type="sldNum" sz="quarter" idx="10"/>
          </p:nvPr>
        </p:nvSpPr>
        <p:spPr/>
        <p:txBody>
          <a:bodyPr/>
          <a:lstStyle/>
          <a:p>
            <a:pPr>
              <a:defRPr/>
            </a:pPr>
            <a:fld id="{BEA6B628-0BC9-433E-BD68-4A957D33DA69}" type="slidenum">
              <a:rPr lang="en-US" altLang="es-ES" smtClean="0"/>
              <a:pPr>
                <a:defRPr/>
              </a:pPr>
              <a:t>8</a:t>
            </a:fld>
            <a:endParaRPr lang="en-US" altLang="es-ES"/>
          </a:p>
        </p:txBody>
      </p:sp>
    </p:spTree>
    <p:extLst>
      <p:ext uri="{BB962C8B-B14F-4D97-AF65-F5344CB8AC3E}">
        <p14:creationId xmlns:p14="http://schemas.microsoft.com/office/powerpoint/2010/main" val="1818277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Renewable</a:t>
            </a:r>
            <a:r>
              <a:rPr lang="en-US" baseline="0" dirty="0" smtClean="0"/>
              <a:t> energies are a key sector for services but they are also involved in projects related to Agriculture. They have a contract with the Joint Research Centre to study how to implement seasonal predictions of agriculture relevant variables into the Monitoring Agriculture Resources system (MARS) of the JRC. [Agriculture can benefit from seasonal predictions as it can inform on specific aspects of crop planning (i.e. budburst, ripening, harvesting, pruning, defoliation, etc.)]</a:t>
            </a:r>
            <a:endParaRPr lang="en-US" dirty="0"/>
          </a:p>
        </p:txBody>
      </p:sp>
      <p:sp>
        <p:nvSpPr>
          <p:cNvPr id="4" name="Slide Number Placeholder 3"/>
          <p:cNvSpPr>
            <a:spLocks noGrp="1"/>
          </p:cNvSpPr>
          <p:nvPr>
            <p:ph type="sldNum" sz="quarter" idx="10"/>
          </p:nvPr>
        </p:nvSpPr>
        <p:spPr/>
        <p:txBody>
          <a:bodyPr/>
          <a:lstStyle/>
          <a:p>
            <a:pPr>
              <a:defRPr/>
            </a:pPr>
            <a:fld id="{BEA6B628-0BC9-433E-BD68-4A957D33DA69}" type="slidenum">
              <a:rPr lang="en-US" altLang="es-ES" smtClean="0"/>
              <a:pPr>
                <a:defRPr/>
              </a:pPr>
              <a:t>9</a:t>
            </a:fld>
            <a:endParaRPr lang="en-US" altLang="es-ES"/>
          </a:p>
        </p:txBody>
      </p:sp>
    </p:spTree>
    <p:extLst>
      <p:ext uri="{BB962C8B-B14F-4D97-AF65-F5344CB8AC3E}">
        <p14:creationId xmlns:p14="http://schemas.microsoft.com/office/powerpoint/2010/main" val="4203284008"/>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png"/><Relationship Id="rId7" Type="http://schemas.openxmlformats.org/officeDocument/2006/relationships/hyperlink" Target="https://www.facebook.com/BSCCNS" TargetMode="External"/><Relationship Id="rId12"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4.png"/><Relationship Id="rId11" Type="http://schemas.openxmlformats.org/officeDocument/2006/relationships/hyperlink" Target="https://www.youtube.com/user/BSCCNS" TargetMode="External"/><Relationship Id="rId5" Type="http://schemas.openxmlformats.org/officeDocument/2006/relationships/hyperlink" Target="https://www.linkedin.com/company/barcelona-supercomputing-center" TargetMode="External"/><Relationship Id="rId10" Type="http://schemas.openxmlformats.org/officeDocument/2006/relationships/image" Target="../media/image6.png"/><Relationship Id="rId4" Type="http://schemas.openxmlformats.org/officeDocument/2006/relationships/image" Target="../media/image3.png"/><Relationship Id="rId9" Type="http://schemas.openxmlformats.org/officeDocument/2006/relationships/hyperlink" Target="https://twitter.com/bsc_cns" TargetMode="Externa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75" y="0"/>
            <a:ext cx="9140825" cy="701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Shape 5"/>
          <p:cNvSpPr txBox="1">
            <a:spLocks noChangeArrowheads="1"/>
          </p:cNvSpPr>
          <p:nvPr userDrawn="1"/>
        </p:nvSpPr>
        <p:spPr bwMode="auto">
          <a:xfrm>
            <a:off x="76200" y="182563"/>
            <a:ext cx="16002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spcBef>
                <a:spcPct val="0"/>
              </a:spcBef>
              <a:buFontTx/>
              <a:buNone/>
              <a:defRPr/>
            </a:pPr>
            <a:r>
              <a:rPr lang="es-ES" altLang="en-US" sz="1800" smtClean="0">
                <a:solidFill>
                  <a:srgbClr val="FFFFFF"/>
                </a:solidFill>
                <a:ea typeface="+mn-ea"/>
              </a:rPr>
              <a:t>www.bsc.es</a:t>
            </a:r>
            <a:endParaRPr lang="en-US" altLang="en-US" sz="1800" smtClean="0">
              <a:latin typeface="Calibri" pitchFamily="34" charset="0"/>
              <a:ea typeface="+mn-ea"/>
            </a:endParaRPr>
          </a:p>
        </p:txBody>
      </p:sp>
      <p:pic>
        <p:nvPicPr>
          <p:cNvPr id="4" name="Picture 11" descr="C:\Users\lbermude\Documents\Laura\PWP BSC\img_ok\logo.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209800" y="830263"/>
            <a:ext cx="4603750" cy="138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59"/>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838825" y="1025525"/>
            <a:ext cx="1012825" cy="52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hlinkClick r:id="rId5"/>
          </p:cNvPr>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5538788" y="6386513"/>
            <a:ext cx="42545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a:hlinkClick r:id="rId7"/>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6227763" y="6389688"/>
            <a:ext cx="393700"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a:hlinkClick r:id="rId9"/>
          </p:cNvPr>
          <p:cNvPicPr>
            <a:picLocks noChangeAspect="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6878638" y="6386513"/>
            <a:ext cx="447675"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a:hlinkClick r:id="rId11"/>
          </p:cNvPr>
          <p:cNvPicPr>
            <a:picLocks noChangeAspect="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7480300" y="6386513"/>
            <a:ext cx="763588"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194503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bjectives">
    <p:spTree>
      <p:nvGrpSpPr>
        <p:cNvPr id="1" name=""/>
        <p:cNvGrpSpPr/>
        <p:nvPr/>
      </p:nvGrpSpPr>
      <p:grpSpPr>
        <a:xfrm>
          <a:off x="0" y="0"/>
          <a:ext cx="0" cy="0"/>
          <a:chOff x="0" y="0"/>
          <a:chExt cx="0" cy="0"/>
        </a:xfrm>
      </p:grpSpPr>
      <p:pic>
        <p:nvPicPr>
          <p:cNvPr id="4" name="Picture 13" descr="D:\OLD\MisDocumentos\JASMINA\BSC-Corporative Design\BSC Template\cabecera2012-1600px.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8100" y="0"/>
            <a:ext cx="9290050"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Shape 3"/>
          <p:cNvSpPr txBox="1">
            <a:spLocks noChangeArrowheads="1"/>
          </p:cNvSpPr>
          <p:nvPr userDrawn="1"/>
        </p:nvSpPr>
        <p:spPr bwMode="auto">
          <a:xfrm>
            <a:off x="8458200" y="6505575"/>
            <a:ext cx="53340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r" eaLnBrk="1" hangingPunct="1">
              <a:defRPr/>
            </a:pPr>
            <a:fld id="{E9E0F721-F84E-4ACF-868D-7AB7D9512FF5}" type="slidenum">
              <a:rPr lang="en-US" altLang="es-ES" sz="1000" smtClean="0">
                <a:solidFill>
                  <a:srgbClr val="23589C"/>
                </a:solidFill>
              </a:rPr>
              <a:pPr algn="r" eaLnBrk="1" hangingPunct="1">
                <a:defRPr/>
              </a:pPr>
              <a:t>‹#›</a:t>
            </a:fld>
            <a:endParaRPr lang="en-US" altLang="es-ES" smtClean="0">
              <a:latin typeface="Calibri" panose="020F0502020204030204" pitchFamily="34" charset="0"/>
            </a:endParaRPr>
          </a:p>
        </p:txBody>
      </p:sp>
      <p:pic>
        <p:nvPicPr>
          <p:cNvPr id="6" name="Picture 11" descr="C:\Users\lbermude\Documents\Laura\PWP BSC\img_ok\logo.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732588" y="144463"/>
            <a:ext cx="193675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59"/>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8245475" y="125413"/>
            <a:ext cx="574675"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itle 16"/>
          <p:cNvSpPr>
            <a:spLocks noGrp="1" noChangeAspect="1"/>
          </p:cNvSpPr>
          <p:nvPr>
            <p:ph type="title"/>
          </p:nvPr>
        </p:nvSpPr>
        <p:spPr>
          <a:xfrm>
            <a:off x="396876" y="144432"/>
            <a:ext cx="6191348" cy="696944"/>
          </a:xfrm>
          <a:prstGeom prst="rect">
            <a:avLst/>
          </a:prstGeom>
        </p:spPr>
        <p:txBody>
          <a:bodyPr/>
          <a:lstStyle>
            <a:lvl1pPr algn="l">
              <a:defRPr sz="2800" baseline="0">
                <a:solidFill>
                  <a:schemeClr val="accent1"/>
                </a:solidFill>
                <a:latin typeface="+mj-lt"/>
              </a:defRPr>
            </a:lvl1pPr>
          </a:lstStyle>
          <a:p>
            <a:r>
              <a:rPr lang="en-US" dirty="0" smtClean="0"/>
              <a:t>Click to edit Master title style</a:t>
            </a:r>
            <a:endParaRPr lang="en-US" dirty="0"/>
          </a:p>
        </p:txBody>
      </p:sp>
      <p:sp>
        <p:nvSpPr>
          <p:cNvPr id="11" name="Text Placeholder 10"/>
          <p:cNvSpPr>
            <a:spLocks noGrp="1" noChangeAspect="1"/>
          </p:cNvSpPr>
          <p:nvPr>
            <p:ph type="body" sz="quarter" idx="10"/>
          </p:nvPr>
        </p:nvSpPr>
        <p:spPr>
          <a:xfrm>
            <a:off x="395535" y="985391"/>
            <a:ext cx="8329365" cy="5520184"/>
          </a:xfrm>
          <a:prstGeom prst="rect">
            <a:avLst/>
          </a:prstGeo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004855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graphics">
    <p:spTree>
      <p:nvGrpSpPr>
        <p:cNvPr id="1" name=""/>
        <p:cNvGrpSpPr/>
        <p:nvPr/>
      </p:nvGrpSpPr>
      <p:grpSpPr>
        <a:xfrm>
          <a:off x="0" y="0"/>
          <a:ext cx="0" cy="0"/>
          <a:chOff x="0" y="0"/>
          <a:chExt cx="0" cy="0"/>
        </a:xfrm>
      </p:grpSpPr>
      <p:pic>
        <p:nvPicPr>
          <p:cNvPr id="5" name="Picture 13" descr="D:\OLD\MisDocumentos\JASMINA\BSC-Corporative Design\BSC Template\cabecera2012-1600px.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8100" y="0"/>
            <a:ext cx="9290050"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Shape 3"/>
          <p:cNvSpPr txBox="1">
            <a:spLocks noChangeArrowheads="1"/>
          </p:cNvSpPr>
          <p:nvPr userDrawn="1"/>
        </p:nvSpPr>
        <p:spPr bwMode="auto">
          <a:xfrm>
            <a:off x="8458200" y="6505575"/>
            <a:ext cx="53340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r" eaLnBrk="1" hangingPunct="1">
              <a:defRPr/>
            </a:pPr>
            <a:fld id="{61CC3748-39B5-4A69-9D6F-87B6A9ED5CF7}" type="slidenum">
              <a:rPr lang="en-US" altLang="es-ES" sz="1000" smtClean="0">
                <a:solidFill>
                  <a:srgbClr val="23589C"/>
                </a:solidFill>
              </a:rPr>
              <a:pPr algn="r" eaLnBrk="1" hangingPunct="1">
                <a:defRPr/>
              </a:pPr>
              <a:t>‹#›</a:t>
            </a:fld>
            <a:endParaRPr lang="en-US" altLang="es-ES" smtClean="0">
              <a:latin typeface="Calibri" panose="020F0502020204030204" pitchFamily="34" charset="0"/>
            </a:endParaRPr>
          </a:p>
        </p:txBody>
      </p:sp>
      <p:pic>
        <p:nvPicPr>
          <p:cNvPr id="7" name="Picture 11" descr="C:\Users\lbermude\Documents\Laura\PWP BSC\img_ok\logo.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732588" y="144463"/>
            <a:ext cx="193675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59"/>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8245475" y="125413"/>
            <a:ext cx="574675"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itle 16"/>
          <p:cNvSpPr>
            <a:spLocks noGrp="1" noChangeAspect="1"/>
          </p:cNvSpPr>
          <p:nvPr>
            <p:ph type="title"/>
          </p:nvPr>
        </p:nvSpPr>
        <p:spPr>
          <a:xfrm>
            <a:off x="396876" y="144432"/>
            <a:ext cx="6191348" cy="696944"/>
          </a:xfrm>
          <a:prstGeom prst="rect">
            <a:avLst/>
          </a:prstGeom>
        </p:spPr>
        <p:txBody>
          <a:bodyPr/>
          <a:lstStyle>
            <a:lvl1pPr algn="l">
              <a:defRPr sz="2800" baseline="0">
                <a:solidFill>
                  <a:schemeClr val="accent1"/>
                </a:solidFill>
                <a:latin typeface="+mj-lt"/>
              </a:defRPr>
            </a:lvl1pPr>
          </a:lstStyle>
          <a:p>
            <a:r>
              <a:rPr lang="en-US" dirty="0" smtClean="0"/>
              <a:t>Click to edit Master title style</a:t>
            </a:r>
            <a:endParaRPr lang="en-US" dirty="0"/>
          </a:p>
        </p:txBody>
      </p:sp>
      <p:sp>
        <p:nvSpPr>
          <p:cNvPr id="9" name="Text Placeholder 10"/>
          <p:cNvSpPr>
            <a:spLocks noGrp="1" noChangeAspect="1"/>
          </p:cNvSpPr>
          <p:nvPr>
            <p:ph type="body" sz="quarter" idx="10"/>
          </p:nvPr>
        </p:nvSpPr>
        <p:spPr>
          <a:xfrm>
            <a:off x="395535" y="985391"/>
            <a:ext cx="8329365" cy="5520184"/>
          </a:xfrm>
          <a:prstGeom prst="rect">
            <a:avLst/>
          </a:prstGeo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hart Placeholder 3"/>
          <p:cNvSpPr>
            <a:spLocks noGrp="1" noChangeAspect="1"/>
          </p:cNvSpPr>
          <p:nvPr>
            <p:ph type="chart" sz="quarter" idx="11"/>
          </p:nvPr>
        </p:nvSpPr>
        <p:spPr>
          <a:xfrm>
            <a:off x="4572000" y="1997794"/>
            <a:ext cx="4152900" cy="4608512"/>
          </a:xfrm>
          <a:prstGeom prst="rect">
            <a:avLst/>
          </a:prstGeom>
        </p:spPr>
        <p:txBody>
          <a:bodyPr/>
          <a:lstStyle>
            <a:lvl1pPr marL="0" indent="0">
              <a:buNone/>
              <a:defRPr sz="1200"/>
            </a:lvl1pPr>
          </a:lstStyle>
          <a:p>
            <a:pPr lvl="0"/>
            <a:r>
              <a:rPr lang="en-US" noProof="0" smtClean="0"/>
              <a:t>Click icon to add chart</a:t>
            </a:r>
            <a:endParaRPr lang="es-ES" noProof="0" dirty="0" smtClean="0"/>
          </a:p>
        </p:txBody>
      </p:sp>
    </p:spTree>
    <p:extLst>
      <p:ext uri="{BB962C8B-B14F-4D97-AF65-F5344CB8AC3E}">
        <p14:creationId xmlns:p14="http://schemas.microsoft.com/office/powerpoint/2010/main" val="24409821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ext-picture">
    <p:spTree>
      <p:nvGrpSpPr>
        <p:cNvPr id="1" name=""/>
        <p:cNvGrpSpPr/>
        <p:nvPr/>
      </p:nvGrpSpPr>
      <p:grpSpPr>
        <a:xfrm>
          <a:off x="0" y="0"/>
          <a:ext cx="0" cy="0"/>
          <a:chOff x="0" y="0"/>
          <a:chExt cx="0" cy="0"/>
        </a:xfrm>
      </p:grpSpPr>
      <p:pic>
        <p:nvPicPr>
          <p:cNvPr id="5" name="Picture 13" descr="D:\OLD\MisDocumentos\JASMINA\BSC-Corporative Design\BSC Template\cabecera2012-1600px.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8100" y="0"/>
            <a:ext cx="9290050"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Shape 3"/>
          <p:cNvSpPr txBox="1">
            <a:spLocks noChangeArrowheads="1"/>
          </p:cNvSpPr>
          <p:nvPr userDrawn="1"/>
        </p:nvSpPr>
        <p:spPr bwMode="auto">
          <a:xfrm>
            <a:off x="8458200" y="6505575"/>
            <a:ext cx="53340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r" eaLnBrk="1" hangingPunct="1">
              <a:defRPr/>
            </a:pPr>
            <a:fld id="{9B99C030-58CC-483F-A182-3536826AC312}" type="slidenum">
              <a:rPr lang="en-US" altLang="es-ES" sz="1000" smtClean="0">
                <a:solidFill>
                  <a:srgbClr val="23589C"/>
                </a:solidFill>
              </a:rPr>
              <a:pPr algn="r" eaLnBrk="1" hangingPunct="1">
                <a:defRPr/>
              </a:pPr>
              <a:t>‹#›</a:t>
            </a:fld>
            <a:endParaRPr lang="en-US" altLang="es-ES" smtClean="0">
              <a:latin typeface="Calibri" panose="020F0502020204030204" pitchFamily="34" charset="0"/>
            </a:endParaRPr>
          </a:p>
        </p:txBody>
      </p:sp>
      <p:pic>
        <p:nvPicPr>
          <p:cNvPr id="7" name="Picture 11" descr="C:\Users\lbermude\Documents\Laura\PWP BSC\img_ok\logo.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732588" y="144463"/>
            <a:ext cx="193675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59"/>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8245475" y="125413"/>
            <a:ext cx="574675"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itle 16"/>
          <p:cNvSpPr>
            <a:spLocks noGrp="1"/>
          </p:cNvSpPr>
          <p:nvPr>
            <p:ph type="title"/>
          </p:nvPr>
        </p:nvSpPr>
        <p:spPr>
          <a:xfrm>
            <a:off x="396876" y="144432"/>
            <a:ext cx="6191348" cy="696944"/>
          </a:xfrm>
          <a:prstGeom prst="rect">
            <a:avLst/>
          </a:prstGeom>
        </p:spPr>
        <p:txBody>
          <a:bodyPr/>
          <a:lstStyle>
            <a:lvl1pPr algn="l">
              <a:defRPr sz="2800" baseline="0">
                <a:solidFill>
                  <a:schemeClr val="accent1"/>
                </a:solidFill>
                <a:latin typeface="+mj-lt"/>
              </a:defRPr>
            </a:lvl1pPr>
          </a:lstStyle>
          <a:p>
            <a:r>
              <a:rPr lang="en-US" dirty="0" smtClean="0"/>
              <a:t>Click to edit Master title style</a:t>
            </a:r>
            <a:endParaRPr lang="en-US" dirty="0"/>
          </a:p>
        </p:txBody>
      </p:sp>
      <p:sp>
        <p:nvSpPr>
          <p:cNvPr id="10" name="Picture Placeholder 9"/>
          <p:cNvSpPr>
            <a:spLocks noGrp="1" noChangeAspect="1"/>
          </p:cNvSpPr>
          <p:nvPr>
            <p:ph type="pic" sz="quarter" idx="11"/>
          </p:nvPr>
        </p:nvSpPr>
        <p:spPr>
          <a:xfrm>
            <a:off x="4572000" y="3221930"/>
            <a:ext cx="4152900" cy="3384376"/>
          </a:xfrm>
          <a:prstGeom prst="rect">
            <a:avLst/>
          </a:prstGeom>
        </p:spPr>
        <p:txBody>
          <a:bodyPr/>
          <a:lstStyle>
            <a:lvl1pPr marL="0" indent="0">
              <a:buNone/>
              <a:defRPr sz="1200"/>
            </a:lvl1pPr>
          </a:lstStyle>
          <a:p>
            <a:pPr lvl="0"/>
            <a:r>
              <a:rPr lang="en-US" noProof="0" smtClean="0"/>
              <a:t>Click icon to add picture</a:t>
            </a:r>
            <a:endParaRPr lang="en-US" noProof="0" dirty="0"/>
          </a:p>
        </p:txBody>
      </p:sp>
      <p:sp>
        <p:nvSpPr>
          <p:cNvPr id="9" name="Text Placeholder 10"/>
          <p:cNvSpPr>
            <a:spLocks noGrp="1" noChangeAspect="1"/>
          </p:cNvSpPr>
          <p:nvPr>
            <p:ph type="body" sz="quarter" idx="10"/>
          </p:nvPr>
        </p:nvSpPr>
        <p:spPr>
          <a:xfrm>
            <a:off x="395535" y="985391"/>
            <a:ext cx="8329365" cy="5520184"/>
          </a:xfrm>
          <a:prstGeom prst="rect">
            <a:avLst/>
          </a:prstGeo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783824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future-plans">
    <p:spTree>
      <p:nvGrpSpPr>
        <p:cNvPr id="1" name=""/>
        <p:cNvGrpSpPr/>
        <p:nvPr/>
      </p:nvGrpSpPr>
      <p:grpSpPr>
        <a:xfrm>
          <a:off x="0" y="0"/>
          <a:ext cx="0" cy="0"/>
          <a:chOff x="0" y="0"/>
          <a:chExt cx="0" cy="0"/>
        </a:xfrm>
      </p:grpSpPr>
      <p:sp>
        <p:nvSpPr>
          <p:cNvPr id="2" name="TextShape 1"/>
          <p:cNvSpPr txBox="1">
            <a:spLocks noChangeArrowheads="1"/>
          </p:cNvSpPr>
          <p:nvPr userDrawn="1"/>
        </p:nvSpPr>
        <p:spPr bwMode="auto">
          <a:xfrm>
            <a:off x="685800" y="2181225"/>
            <a:ext cx="7772400"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FontTx/>
              <a:buNone/>
              <a:defRPr/>
            </a:pPr>
            <a:r>
              <a:rPr lang="es-ES" altLang="en-US" sz="2800" smtClean="0">
                <a:solidFill>
                  <a:srgbClr val="FFFFFF"/>
                </a:solidFill>
                <a:ea typeface="+mn-ea"/>
              </a:rPr>
              <a:t>FUTURE PLANS</a:t>
            </a:r>
            <a:endParaRPr lang="en-US" altLang="en-US" sz="1800" smtClean="0">
              <a:latin typeface="Calibri" pitchFamily="34" charset="0"/>
              <a:ea typeface="+mn-ea"/>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9140825" cy="701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Shape 1"/>
          <p:cNvSpPr txBox="1">
            <a:spLocks noChangeAspect="1" noChangeArrowheads="1"/>
          </p:cNvSpPr>
          <p:nvPr userDrawn="1"/>
        </p:nvSpPr>
        <p:spPr bwMode="auto">
          <a:xfrm>
            <a:off x="838200" y="2333625"/>
            <a:ext cx="7772400"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FontTx/>
              <a:buNone/>
              <a:defRPr/>
            </a:pPr>
            <a:r>
              <a:rPr lang="es-ES" altLang="en-US" sz="2800" dirty="0" smtClean="0">
                <a:solidFill>
                  <a:srgbClr val="FFFFFF"/>
                </a:solidFill>
                <a:ea typeface="+mn-ea"/>
              </a:rPr>
              <a:t>MAIN RESEARCH LINES &amp; RESULTS</a:t>
            </a:r>
            <a:endParaRPr lang="en-US" altLang="en-US" sz="1800" dirty="0" smtClean="0">
              <a:latin typeface="Calibri" pitchFamily="34" charset="0"/>
              <a:ea typeface="+mn-ea"/>
            </a:endParaRPr>
          </a:p>
        </p:txBody>
      </p:sp>
    </p:spTree>
    <p:extLst>
      <p:ext uri="{BB962C8B-B14F-4D97-AF65-F5344CB8AC3E}">
        <p14:creationId xmlns:p14="http://schemas.microsoft.com/office/powerpoint/2010/main" val="14908419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uture-plans">
    <p:spTree>
      <p:nvGrpSpPr>
        <p:cNvPr id="1" name=""/>
        <p:cNvGrpSpPr/>
        <p:nvPr/>
      </p:nvGrpSpPr>
      <p:grpSpPr>
        <a:xfrm>
          <a:off x="0" y="0"/>
          <a:ext cx="0" cy="0"/>
          <a:chOff x="0" y="0"/>
          <a:chExt cx="0" cy="0"/>
        </a:xfrm>
      </p:grpSpPr>
      <p:sp>
        <p:nvSpPr>
          <p:cNvPr id="2" name="TextShape 1"/>
          <p:cNvSpPr txBox="1">
            <a:spLocks noChangeArrowheads="1"/>
          </p:cNvSpPr>
          <p:nvPr userDrawn="1"/>
        </p:nvSpPr>
        <p:spPr bwMode="auto">
          <a:xfrm>
            <a:off x="685800" y="2181225"/>
            <a:ext cx="7772400"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FontTx/>
              <a:buNone/>
              <a:defRPr/>
            </a:pPr>
            <a:r>
              <a:rPr lang="es-ES" altLang="en-US" sz="2800" smtClean="0">
                <a:solidFill>
                  <a:srgbClr val="FFFFFF"/>
                </a:solidFill>
                <a:ea typeface="+mn-ea"/>
              </a:rPr>
              <a:t>FUTURE PLANS</a:t>
            </a:r>
            <a:endParaRPr lang="en-US" altLang="en-US" sz="1800" smtClean="0">
              <a:latin typeface="Calibri" pitchFamily="34" charset="0"/>
              <a:ea typeface="+mn-ea"/>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9140825" cy="701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Shape 1"/>
          <p:cNvSpPr txBox="1">
            <a:spLocks noChangeAspect="1" noChangeArrowheads="1"/>
          </p:cNvSpPr>
          <p:nvPr userDrawn="1"/>
        </p:nvSpPr>
        <p:spPr bwMode="auto">
          <a:xfrm>
            <a:off x="838200" y="2333625"/>
            <a:ext cx="7772400"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FontTx/>
              <a:buNone/>
              <a:defRPr/>
            </a:pPr>
            <a:r>
              <a:rPr lang="es-ES" altLang="en-US" sz="2800" dirty="0" smtClean="0">
                <a:solidFill>
                  <a:srgbClr val="FFFFFF"/>
                </a:solidFill>
                <a:ea typeface="+mn-ea"/>
              </a:rPr>
              <a:t>FUTURE PLANS</a:t>
            </a:r>
            <a:endParaRPr lang="en-US" altLang="en-US" sz="1800" dirty="0" smtClean="0">
              <a:latin typeface="Calibri" pitchFamily="34" charset="0"/>
              <a:ea typeface="+mn-ea"/>
            </a:endParaRPr>
          </a:p>
        </p:txBody>
      </p:sp>
    </p:spTree>
    <p:extLst>
      <p:ext uri="{BB962C8B-B14F-4D97-AF65-F5344CB8AC3E}">
        <p14:creationId xmlns:p14="http://schemas.microsoft.com/office/powerpoint/2010/main" val="34279282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ransition slide1">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9140825" cy="701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Shape 3"/>
          <p:cNvSpPr txBox="1">
            <a:spLocks noChangeAspect="1" noChangeArrowheads="1"/>
          </p:cNvSpPr>
          <p:nvPr userDrawn="1"/>
        </p:nvSpPr>
        <p:spPr bwMode="auto">
          <a:xfrm>
            <a:off x="76200" y="182563"/>
            <a:ext cx="16002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spcBef>
                <a:spcPct val="0"/>
              </a:spcBef>
              <a:buFontTx/>
              <a:buNone/>
              <a:defRPr/>
            </a:pPr>
            <a:r>
              <a:rPr lang="es-ES" altLang="en-US" sz="1800" dirty="0" smtClean="0">
                <a:solidFill>
                  <a:srgbClr val="FFFFFF"/>
                </a:solidFill>
                <a:ea typeface="+mn-ea"/>
              </a:rPr>
              <a:t>www.bsc.es</a:t>
            </a:r>
            <a:endParaRPr lang="en-US" altLang="en-US" sz="1800" dirty="0" smtClean="0">
              <a:latin typeface="Calibri" pitchFamily="34" charset="0"/>
              <a:ea typeface="+mn-ea"/>
            </a:endParaRPr>
          </a:p>
        </p:txBody>
      </p:sp>
      <p:pic>
        <p:nvPicPr>
          <p:cNvPr id="5" name="Picture 11" descr="C:\Users\lbermude\Documents\Laura\PWP BSC\img_ok\logo.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5292725" y="185738"/>
            <a:ext cx="3306763" cy="99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59"/>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885113" y="176213"/>
            <a:ext cx="8302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8 Título"/>
          <p:cNvSpPr>
            <a:spLocks noGrp="1" noChangeAspect="1"/>
          </p:cNvSpPr>
          <p:nvPr>
            <p:ph type="title"/>
          </p:nvPr>
        </p:nvSpPr>
        <p:spPr>
          <a:xfrm>
            <a:off x="457200" y="3176996"/>
            <a:ext cx="8229600" cy="665931"/>
          </a:xfrm>
          <a:prstGeom prst="rect">
            <a:avLst/>
          </a:prstGeom>
        </p:spPr>
        <p:txBody>
          <a:bodyPr/>
          <a:lstStyle>
            <a:lvl1pPr>
              <a:defRPr sz="3200" baseline="0">
                <a:solidFill>
                  <a:schemeClr val="accent1"/>
                </a:solidFill>
              </a:defRPr>
            </a:lvl1pPr>
          </a:lstStyle>
          <a:p>
            <a:r>
              <a:rPr lang="es-ES" dirty="0" smtClean="0"/>
              <a:t>Haga clic para modificar el estilo de título del patrón</a:t>
            </a:r>
            <a:endParaRPr lang="es-ES" dirty="0"/>
          </a:p>
        </p:txBody>
      </p:sp>
    </p:spTree>
    <p:extLst>
      <p:ext uri="{BB962C8B-B14F-4D97-AF65-F5344CB8AC3E}">
        <p14:creationId xmlns:p14="http://schemas.microsoft.com/office/powerpoint/2010/main" val="32937245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ransition-slide-2">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9140825" cy="701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1" descr="C:\Users\lbermude\Documents\Laura\PWP BSC\img_ok\logo.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476375" y="1584325"/>
            <a:ext cx="6191250" cy="185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59"/>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200775" y="1690688"/>
            <a:ext cx="1555750" cy="80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Shape 3"/>
          <p:cNvSpPr txBox="1">
            <a:spLocks noChangeAspect="1" noChangeArrowheads="1"/>
          </p:cNvSpPr>
          <p:nvPr userDrawn="1"/>
        </p:nvSpPr>
        <p:spPr bwMode="auto">
          <a:xfrm>
            <a:off x="76200" y="182563"/>
            <a:ext cx="16002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spcBef>
                <a:spcPct val="0"/>
              </a:spcBef>
              <a:buFontTx/>
              <a:buNone/>
              <a:defRPr/>
            </a:pPr>
            <a:r>
              <a:rPr lang="es-ES" altLang="en-US" sz="1800" dirty="0" smtClean="0">
                <a:solidFill>
                  <a:srgbClr val="FFFFFF"/>
                </a:solidFill>
                <a:ea typeface="+mn-ea"/>
              </a:rPr>
              <a:t>www.bsc.es</a:t>
            </a:r>
            <a:endParaRPr lang="en-US" altLang="en-US" sz="1800" dirty="0" smtClean="0">
              <a:latin typeface="Calibri" pitchFamily="34" charset="0"/>
              <a:ea typeface="+mn-ea"/>
            </a:endParaRPr>
          </a:p>
        </p:txBody>
      </p:sp>
      <p:sp>
        <p:nvSpPr>
          <p:cNvPr id="9" name="8 Título"/>
          <p:cNvSpPr>
            <a:spLocks noGrp="1" noChangeAspect="1"/>
          </p:cNvSpPr>
          <p:nvPr>
            <p:ph type="title"/>
          </p:nvPr>
        </p:nvSpPr>
        <p:spPr>
          <a:xfrm>
            <a:off x="3819339" y="4806106"/>
            <a:ext cx="4762872" cy="720080"/>
          </a:xfrm>
          <a:prstGeom prst="rect">
            <a:avLst/>
          </a:prstGeom>
        </p:spPr>
        <p:txBody>
          <a:bodyPr/>
          <a:lstStyle>
            <a:lvl1pPr algn="r">
              <a:defRPr sz="2800" baseline="0">
                <a:solidFill>
                  <a:schemeClr val="accent1"/>
                </a:solidFill>
              </a:defRPr>
            </a:lvl1pPr>
          </a:lstStyle>
          <a:p>
            <a:r>
              <a:rPr lang="es-ES" dirty="0" smtClean="0"/>
              <a:t>Haga clic para modificar el estilo de título del patrón</a:t>
            </a:r>
            <a:endParaRPr lang="es-ES" dirty="0"/>
          </a:p>
        </p:txBody>
      </p:sp>
    </p:spTree>
    <p:extLst>
      <p:ext uri="{BB962C8B-B14F-4D97-AF65-F5344CB8AC3E}">
        <p14:creationId xmlns:p14="http://schemas.microsoft.com/office/powerpoint/2010/main" val="9505768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ank-you">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9140825" cy="701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Shape 3"/>
          <p:cNvSpPr txBox="1">
            <a:spLocks noChangeAspect="1" noChangeArrowheads="1"/>
          </p:cNvSpPr>
          <p:nvPr userDrawn="1"/>
        </p:nvSpPr>
        <p:spPr bwMode="auto">
          <a:xfrm>
            <a:off x="76200" y="182563"/>
            <a:ext cx="16002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spcBef>
                <a:spcPct val="0"/>
              </a:spcBef>
              <a:buFontTx/>
              <a:buNone/>
              <a:defRPr/>
            </a:pPr>
            <a:r>
              <a:rPr lang="es-ES" altLang="en-US" sz="1800" dirty="0" smtClean="0">
                <a:solidFill>
                  <a:srgbClr val="FFFFFF"/>
                </a:solidFill>
                <a:ea typeface="+mn-ea"/>
              </a:rPr>
              <a:t>www.bsc.es</a:t>
            </a:r>
            <a:endParaRPr lang="en-US" altLang="en-US" sz="1800" dirty="0" smtClean="0">
              <a:latin typeface="Calibri" pitchFamily="34" charset="0"/>
              <a:ea typeface="+mn-ea"/>
            </a:endParaRPr>
          </a:p>
        </p:txBody>
      </p:sp>
      <p:pic>
        <p:nvPicPr>
          <p:cNvPr id="4" name="Picture 11" descr="C:\Users\lbermude\Documents\Laura\PWP BSC\img_ok\logo.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43213" y="2016125"/>
            <a:ext cx="3306762" cy="99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59"/>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435600" y="2006600"/>
            <a:ext cx="83026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774521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979" r:id="rId1"/>
    <p:sldLayoutId id="2147484980" r:id="rId2"/>
    <p:sldLayoutId id="2147484981" r:id="rId3"/>
    <p:sldLayoutId id="2147484982" r:id="rId4"/>
    <p:sldLayoutId id="2147484983" r:id="rId5"/>
    <p:sldLayoutId id="2147484984" r:id="rId6"/>
    <p:sldLayoutId id="2147484985" r:id="rId7"/>
    <p:sldLayoutId id="2147484986" r:id="rId8"/>
    <p:sldLayoutId id="2147484987" r:id="rId9"/>
  </p:sldLayoutIdLst>
  <p:timing>
    <p:tnLst>
      <p:par>
        <p:cTn id="1" dur="indefinite" restart="never" nodeType="tmRoot"/>
      </p:par>
    </p:tnLst>
  </p:timing>
  <p:hf sldNum="0" hdr="0" ftr="0" dt="0"/>
  <p:txStyles>
    <p:titleStyle>
      <a:lvl1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Arial" pitchFamily="34" charset="0"/>
          <a:ea typeface="ＭＳ Ｐゴシック" charset="0"/>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Arial" pitchFamily="34" charset="0"/>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Arial" pitchFamily="34" charset="0"/>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Arial" pitchFamily="34" charset="0"/>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Arial" pitchFamily="34" charset="0"/>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Arial" pitchFamily="34" charset="0"/>
        </a:defRPr>
      </a:lvl6pPr>
      <a:lvl7pPr marL="2971800" indent="-228600" algn="l" rtl="0" eaLnBrk="0" fontAlgn="base" hangingPunct="0">
        <a:spcBef>
          <a:spcPct val="20000"/>
        </a:spcBef>
        <a:spcAft>
          <a:spcPct val="0"/>
        </a:spcAft>
        <a:buChar char="»"/>
        <a:defRPr sz="2000">
          <a:solidFill>
            <a:schemeClr val="tx1"/>
          </a:solidFill>
          <a:latin typeface="Arial" pitchFamily="34" charset="0"/>
        </a:defRPr>
      </a:lvl7pPr>
      <a:lvl8pPr marL="3429000" indent="-228600" algn="l" rtl="0" eaLnBrk="0" fontAlgn="base" hangingPunct="0">
        <a:spcBef>
          <a:spcPct val="20000"/>
        </a:spcBef>
        <a:spcAft>
          <a:spcPct val="0"/>
        </a:spcAft>
        <a:buChar char="»"/>
        <a:defRPr sz="2000">
          <a:solidFill>
            <a:schemeClr val="tx1"/>
          </a:solidFill>
          <a:latin typeface="Arial" pitchFamily="34" charset="0"/>
        </a:defRPr>
      </a:lvl8pPr>
      <a:lvl9pPr marL="3886200" indent="-228600" algn="l" rtl="0" eaLnBrk="0" fontAlgn="base" hangingPunct="0">
        <a:spcBef>
          <a:spcPct val="20000"/>
        </a:spcBef>
        <a:spcAft>
          <a:spcPct val="0"/>
        </a:spcAft>
        <a:buChar char="»"/>
        <a:defRPr sz="2000">
          <a:solidFill>
            <a:schemeClr val="tx1"/>
          </a:solidFill>
          <a:latin typeface="Arial" pitchFamily="34" charset="0"/>
        </a:defRPr>
      </a:lvl9pPr>
    </p:bodyStyle>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png"/></Relationships>
</file>

<file path=ppt/slides/_rels/slide11.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jpeg"/></Relationships>
</file>

<file path=ppt/slides/_rels/slide12.xml.rels><?xml version="1.0" encoding="UTF-8" standalone="yes"?>
<Relationships xmlns="http://schemas.openxmlformats.org/package/2006/relationships"><Relationship Id="rId3" Type="http://schemas.openxmlformats.org/officeDocument/2006/relationships/image" Target="../media/image42.jpeg"/><Relationship Id="rId7" Type="http://schemas.openxmlformats.org/officeDocument/2006/relationships/image" Target="../media/image46.jpe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45.jpeg"/><Relationship Id="rId5" Type="http://schemas.openxmlformats.org/officeDocument/2006/relationships/image" Target="../media/image44.png"/><Relationship Id="rId4" Type="http://schemas.openxmlformats.org/officeDocument/2006/relationships/image" Target="../media/image43.gif"/></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7.png"/><Relationship Id="rId7" Type="http://schemas.openxmlformats.org/officeDocument/2006/relationships/hyperlink" Target="https://itunes.apple.com/za/app/caliope/id734538360?mt=8" TargetMode="External"/><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48.png"/><Relationship Id="rId5" Type="http://schemas.openxmlformats.org/officeDocument/2006/relationships/hyperlink" Target="https://play.google.com/store/apps/details?id=es.bsc.earthscience.caliope" TargetMode="External"/><Relationship Id="rId4" Type="http://schemas.openxmlformats.org/officeDocument/2006/relationships/hyperlink" Target="http://www.bsc.es/caliope" TargetMode="External"/><Relationship Id="rId9" Type="http://schemas.openxmlformats.org/officeDocument/2006/relationships/image" Target="../media/image50.gif"/></Relationships>
</file>

<file path=ppt/slides/_rels/slide15.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51.png"/><Relationship Id="rId7" Type="http://schemas.openxmlformats.org/officeDocument/2006/relationships/hyperlink" Target="https://itunes.apple.com/za/app/caliope/id734538360?mt=8" TargetMode="External"/><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48.png"/><Relationship Id="rId5" Type="http://schemas.openxmlformats.org/officeDocument/2006/relationships/hyperlink" Target="https://play.google.com/store/apps/details?id=es.bsc.earthscience.caliope" TargetMode="External"/><Relationship Id="rId10" Type="http://schemas.openxmlformats.org/officeDocument/2006/relationships/image" Target="../media/image47.png"/><Relationship Id="rId4" Type="http://schemas.openxmlformats.org/officeDocument/2006/relationships/image" Target="../media/image52.png"/><Relationship Id="rId9" Type="http://schemas.openxmlformats.org/officeDocument/2006/relationships/image" Target="../media/image53.png"/></Relationships>
</file>

<file path=ppt/slides/_rels/slide1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hyperlink" Target="http://sds-was.aemet.es/" TargetMode="External"/><Relationship Id="rId5" Type="http://schemas.openxmlformats.org/officeDocument/2006/relationships/image" Target="../media/image56.png"/><Relationship Id="rId4" Type="http://schemas.openxmlformats.org/officeDocument/2006/relationships/image" Target="../media/image55.png"/></Relationships>
</file>

<file path=ppt/slides/_rels/slide1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16.xml"/><Relationship Id="rId1" Type="http://schemas.openxmlformats.org/officeDocument/2006/relationships/slideLayout" Target="../slideLayouts/slideLayout4.xml"/><Relationship Id="rId5" Type="http://schemas.openxmlformats.org/officeDocument/2006/relationships/image" Target="../media/image59.png"/><Relationship Id="rId4" Type="http://schemas.openxmlformats.org/officeDocument/2006/relationships/image" Target="../media/image58.jpeg"/></Relationships>
</file>

<file path=ppt/slides/_rels/slide18.xml.rels><?xml version="1.0" encoding="UTF-8" standalone="yes"?>
<Relationships xmlns="http://schemas.openxmlformats.org/package/2006/relationships"><Relationship Id="rId8" Type="http://schemas.openxmlformats.org/officeDocument/2006/relationships/image" Target="../media/image66.png"/><Relationship Id="rId13" Type="http://schemas.openxmlformats.org/officeDocument/2006/relationships/image" Target="../media/image71.png"/><Relationship Id="rId18" Type="http://schemas.openxmlformats.org/officeDocument/2006/relationships/image" Target="../media/image76.png"/><Relationship Id="rId26" Type="http://schemas.openxmlformats.org/officeDocument/2006/relationships/image" Target="../media/image84.jpeg"/><Relationship Id="rId39" Type="http://schemas.openxmlformats.org/officeDocument/2006/relationships/image" Target="../media/image97.gif"/><Relationship Id="rId3" Type="http://schemas.openxmlformats.org/officeDocument/2006/relationships/image" Target="../media/image61.png"/><Relationship Id="rId21" Type="http://schemas.openxmlformats.org/officeDocument/2006/relationships/image" Target="../media/image79.png"/><Relationship Id="rId34" Type="http://schemas.openxmlformats.org/officeDocument/2006/relationships/image" Target="../media/image92.png"/><Relationship Id="rId7" Type="http://schemas.openxmlformats.org/officeDocument/2006/relationships/image" Target="../media/image65.png"/><Relationship Id="rId12" Type="http://schemas.openxmlformats.org/officeDocument/2006/relationships/image" Target="../media/image70.png"/><Relationship Id="rId17" Type="http://schemas.openxmlformats.org/officeDocument/2006/relationships/image" Target="../media/image75.png"/><Relationship Id="rId25" Type="http://schemas.openxmlformats.org/officeDocument/2006/relationships/image" Target="../media/image83.jpeg"/><Relationship Id="rId33" Type="http://schemas.openxmlformats.org/officeDocument/2006/relationships/image" Target="../media/image91.png"/><Relationship Id="rId38" Type="http://schemas.openxmlformats.org/officeDocument/2006/relationships/image" Target="../media/image96.png"/><Relationship Id="rId2" Type="http://schemas.openxmlformats.org/officeDocument/2006/relationships/image" Target="../media/image60.png"/><Relationship Id="rId16" Type="http://schemas.openxmlformats.org/officeDocument/2006/relationships/image" Target="../media/image74.png"/><Relationship Id="rId20" Type="http://schemas.openxmlformats.org/officeDocument/2006/relationships/image" Target="../media/image78.jpeg"/><Relationship Id="rId29" Type="http://schemas.openxmlformats.org/officeDocument/2006/relationships/image" Target="../media/image87.png"/><Relationship Id="rId1" Type="http://schemas.openxmlformats.org/officeDocument/2006/relationships/slideLayout" Target="../slideLayouts/slideLayout3.xml"/><Relationship Id="rId6" Type="http://schemas.openxmlformats.org/officeDocument/2006/relationships/image" Target="../media/image64.png"/><Relationship Id="rId11" Type="http://schemas.openxmlformats.org/officeDocument/2006/relationships/image" Target="../media/image69.png"/><Relationship Id="rId24" Type="http://schemas.openxmlformats.org/officeDocument/2006/relationships/image" Target="../media/image82.png"/><Relationship Id="rId32" Type="http://schemas.openxmlformats.org/officeDocument/2006/relationships/image" Target="../media/image90.png"/><Relationship Id="rId37" Type="http://schemas.openxmlformats.org/officeDocument/2006/relationships/image" Target="../media/image95.jpeg"/><Relationship Id="rId5" Type="http://schemas.openxmlformats.org/officeDocument/2006/relationships/image" Target="../media/image63.png"/><Relationship Id="rId15" Type="http://schemas.openxmlformats.org/officeDocument/2006/relationships/image" Target="../media/image73.png"/><Relationship Id="rId23" Type="http://schemas.openxmlformats.org/officeDocument/2006/relationships/image" Target="../media/image81.png"/><Relationship Id="rId28" Type="http://schemas.openxmlformats.org/officeDocument/2006/relationships/image" Target="../media/image86.png"/><Relationship Id="rId36" Type="http://schemas.openxmlformats.org/officeDocument/2006/relationships/image" Target="../media/image94.png"/><Relationship Id="rId10" Type="http://schemas.openxmlformats.org/officeDocument/2006/relationships/image" Target="../media/image68.png"/><Relationship Id="rId19" Type="http://schemas.openxmlformats.org/officeDocument/2006/relationships/image" Target="../media/image77.png"/><Relationship Id="rId31" Type="http://schemas.openxmlformats.org/officeDocument/2006/relationships/image" Target="../media/image89.png"/><Relationship Id="rId4" Type="http://schemas.openxmlformats.org/officeDocument/2006/relationships/image" Target="../media/image62.png"/><Relationship Id="rId9" Type="http://schemas.openxmlformats.org/officeDocument/2006/relationships/image" Target="../media/image67.png"/><Relationship Id="rId14" Type="http://schemas.openxmlformats.org/officeDocument/2006/relationships/image" Target="../media/image72.jpeg"/><Relationship Id="rId22" Type="http://schemas.openxmlformats.org/officeDocument/2006/relationships/image" Target="../media/image80.jpeg"/><Relationship Id="rId27" Type="http://schemas.openxmlformats.org/officeDocument/2006/relationships/image" Target="../media/image85.emf"/><Relationship Id="rId30" Type="http://schemas.openxmlformats.org/officeDocument/2006/relationships/image" Target="../media/image88.png"/><Relationship Id="rId35" Type="http://schemas.openxmlformats.org/officeDocument/2006/relationships/image" Target="../media/image93.png"/></Relationships>
</file>

<file path=ppt/slides/_rels/slide19.xml.rels><?xml version="1.0" encoding="UTF-8" standalone="yes"?>
<Relationships xmlns="http://schemas.openxmlformats.org/package/2006/relationships"><Relationship Id="rId8" Type="http://schemas.openxmlformats.org/officeDocument/2006/relationships/image" Target="../media/image104.jpeg"/><Relationship Id="rId13" Type="http://schemas.openxmlformats.org/officeDocument/2006/relationships/image" Target="../media/image109.png"/><Relationship Id="rId18" Type="http://schemas.openxmlformats.org/officeDocument/2006/relationships/image" Target="../media/image114.png"/><Relationship Id="rId26" Type="http://schemas.openxmlformats.org/officeDocument/2006/relationships/image" Target="../media/image122.png"/><Relationship Id="rId3" Type="http://schemas.openxmlformats.org/officeDocument/2006/relationships/image" Target="../media/image99.png"/><Relationship Id="rId21" Type="http://schemas.openxmlformats.org/officeDocument/2006/relationships/image" Target="../media/image117.png"/><Relationship Id="rId7" Type="http://schemas.openxmlformats.org/officeDocument/2006/relationships/image" Target="../media/image103.jpeg"/><Relationship Id="rId12" Type="http://schemas.openxmlformats.org/officeDocument/2006/relationships/image" Target="../media/image108.png"/><Relationship Id="rId17" Type="http://schemas.openxmlformats.org/officeDocument/2006/relationships/image" Target="../media/image113.jpeg"/><Relationship Id="rId25" Type="http://schemas.openxmlformats.org/officeDocument/2006/relationships/image" Target="../media/image121.png"/><Relationship Id="rId2" Type="http://schemas.openxmlformats.org/officeDocument/2006/relationships/image" Target="../media/image98.jpeg"/><Relationship Id="rId16" Type="http://schemas.openxmlformats.org/officeDocument/2006/relationships/image" Target="../media/image112.jpeg"/><Relationship Id="rId20" Type="http://schemas.openxmlformats.org/officeDocument/2006/relationships/image" Target="../media/image116.png"/><Relationship Id="rId1" Type="http://schemas.openxmlformats.org/officeDocument/2006/relationships/slideLayout" Target="../slideLayouts/slideLayout3.xml"/><Relationship Id="rId6" Type="http://schemas.openxmlformats.org/officeDocument/2006/relationships/image" Target="../media/image102.png"/><Relationship Id="rId11" Type="http://schemas.openxmlformats.org/officeDocument/2006/relationships/image" Target="../media/image107.jpeg"/><Relationship Id="rId24" Type="http://schemas.openxmlformats.org/officeDocument/2006/relationships/image" Target="../media/image120.png"/><Relationship Id="rId5" Type="http://schemas.openxmlformats.org/officeDocument/2006/relationships/image" Target="../media/image101.jpeg"/><Relationship Id="rId15" Type="http://schemas.openxmlformats.org/officeDocument/2006/relationships/image" Target="../media/image111.jpeg"/><Relationship Id="rId23" Type="http://schemas.openxmlformats.org/officeDocument/2006/relationships/image" Target="../media/image119.gif"/><Relationship Id="rId28" Type="http://schemas.openxmlformats.org/officeDocument/2006/relationships/image" Target="../media/image124.jpeg"/><Relationship Id="rId10" Type="http://schemas.openxmlformats.org/officeDocument/2006/relationships/image" Target="../media/image106.png"/><Relationship Id="rId19" Type="http://schemas.openxmlformats.org/officeDocument/2006/relationships/image" Target="../media/image115.png"/><Relationship Id="rId4" Type="http://schemas.openxmlformats.org/officeDocument/2006/relationships/image" Target="../media/image100.jpeg"/><Relationship Id="rId9" Type="http://schemas.openxmlformats.org/officeDocument/2006/relationships/image" Target="../media/image105.png"/><Relationship Id="rId14" Type="http://schemas.openxmlformats.org/officeDocument/2006/relationships/image" Target="../media/image110.png"/><Relationship Id="rId22" Type="http://schemas.openxmlformats.org/officeDocument/2006/relationships/image" Target="../media/image118.png"/><Relationship Id="rId27" Type="http://schemas.openxmlformats.org/officeDocument/2006/relationships/image" Target="../media/image123.png"/></Relationships>
</file>

<file path=ppt/slides/_rels/slide2.xml.rels><?xml version="1.0" encoding="UTF-8" standalone="yes"?>
<Relationships xmlns="http://schemas.openxmlformats.org/package/2006/relationships"><Relationship Id="rId3" Type="http://schemas.openxmlformats.org/officeDocument/2006/relationships/hyperlink" Target="http://prace-ri.eu/PRACE-Resources"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jpeg"/><Relationship Id="rId10" Type="http://schemas.openxmlformats.org/officeDocument/2006/relationships/image" Target="../media/image19.png"/><Relationship Id="rId4" Type="http://schemas.openxmlformats.org/officeDocument/2006/relationships/image" Target="../media/image13.jpeg"/><Relationship Id="rId9"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jpg"/></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image" Target="../media/image32.png"/><Relationship Id="rId4" Type="http://schemas.openxmlformats.org/officeDocument/2006/relationships/image" Target="../media/image31.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290" name="TextShape 1"/>
          <p:cNvSpPr txBox="1">
            <a:spLocks noChangeArrowheads="1"/>
          </p:cNvSpPr>
          <p:nvPr/>
        </p:nvSpPr>
        <p:spPr bwMode="auto">
          <a:xfrm>
            <a:off x="6372200" y="196850"/>
            <a:ext cx="2624163"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r" eaLnBrk="1" hangingPunct="1"/>
            <a:r>
              <a:rPr lang="en-US" altLang="es-ES" sz="1400" dirty="0">
                <a:solidFill>
                  <a:srgbClr val="FFFFFF"/>
                </a:solidFill>
                <a:latin typeface="Calibri" panose="020F0502020204030204" pitchFamily="34" charset="0"/>
              </a:rPr>
              <a:t>Barcelona, </a:t>
            </a:r>
            <a:r>
              <a:rPr lang="en-US" altLang="es-ES" sz="1400" dirty="0" smtClean="0">
                <a:solidFill>
                  <a:srgbClr val="FFFFFF"/>
                </a:solidFill>
                <a:latin typeface="Calibri" panose="020F0502020204030204" pitchFamily="34" charset="0"/>
              </a:rPr>
              <a:t>14 January 2016</a:t>
            </a:r>
            <a:endParaRPr lang="en-US" altLang="es-ES" dirty="0">
              <a:latin typeface="Calibri" panose="020F0502020204030204" pitchFamily="34" charset="0"/>
            </a:endParaRPr>
          </a:p>
        </p:txBody>
      </p:sp>
      <p:sp>
        <p:nvSpPr>
          <p:cNvPr id="12291" name="TextShape 2"/>
          <p:cNvSpPr txBox="1">
            <a:spLocks noChangeArrowheads="1"/>
          </p:cNvSpPr>
          <p:nvPr/>
        </p:nvSpPr>
        <p:spPr bwMode="auto">
          <a:xfrm>
            <a:off x="685800" y="3005906"/>
            <a:ext cx="7772400"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1"/>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s-ES" altLang="es-ES" sz="3200" b="1" dirty="0">
                <a:solidFill>
                  <a:srgbClr val="FFFFFF"/>
                </a:solidFill>
              </a:rPr>
              <a:t>EARTH SYSTEM </a:t>
            </a:r>
            <a:r>
              <a:rPr lang="es-ES" altLang="es-ES" sz="3200" b="1" dirty="0" smtClean="0">
                <a:solidFill>
                  <a:srgbClr val="FFFFFF"/>
                </a:solidFill>
              </a:rPr>
              <a:t>SERVICES</a:t>
            </a:r>
          </a:p>
          <a:p>
            <a:pPr algn="ctr" eaLnBrk="1" hangingPunct="1"/>
            <a:r>
              <a:rPr lang="es-ES" altLang="es-ES" sz="3200" b="1" dirty="0" smtClean="0">
                <a:solidFill>
                  <a:srgbClr val="FFFFFF"/>
                </a:solidFill>
              </a:rPr>
              <a:t> </a:t>
            </a:r>
          </a:p>
          <a:p>
            <a:pPr algn="ctr" eaLnBrk="1" hangingPunct="1"/>
            <a:r>
              <a:rPr lang="es-ES" altLang="es-ES" sz="3200" dirty="0" err="1">
                <a:solidFill>
                  <a:srgbClr val="FFFFFF"/>
                </a:solidFill>
              </a:rPr>
              <a:t>Earth</a:t>
            </a:r>
            <a:r>
              <a:rPr lang="es-ES" altLang="es-ES" sz="3200" dirty="0">
                <a:solidFill>
                  <a:srgbClr val="FFFFFF"/>
                </a:solidFill>
              </a:rPr>
              <a:t> </a:t>
            </a:r>
            <a:r>
              <a:rPr lang="es-ES" altLang="es-ES" sz="3200" dirty="0" err="1">
                <a:solidFill>
                  <a:srgbClr val="FFFFFF"/>
                </a:solidFill>
              </a:rPr>
              <a:t>Sciences</a:t>
            </a:r>
            <a:r>
              <a:rPr lang="es-ES" altLang="es-ES" sz="3200" dirty="0">
                <a:solidFill>
                  <a:srgbClr val="FFFFFF"/>
                </a:solidFill>
              </a:rPr>
              <a:t> </a:t>
            </a:r>
            <a:r>
              <a:rPr lang="es-ES" altLang="es-ES" sz="3200" dirty="0" err="1">
                <a:solidFill>
                  <a:srgbClr val="FFFFFF"/>
                </a:solidFill>
              </a:rPr>
              <a:t>Department</a:t>
            </a:r>
            <a:r>
              <a:rPr lang="es-ES" altLang="es-ES" sz="3200" dirty="0">
                <a:solidFill>
                  <a:srgbClr val="FFFFFF"/>
                </a:solidFill>
              </a:rPr>
              <a:t> at BSC</a:t>
            </a:r>
          </a:p>
          <a:p>
            <a:pPr algn="ctr" eaLnBrk="1" hangingPunct="1"/>
            <a:endParaRPr lang="es-ES" altLang="es-ES" sz="3200" b="1" dirty="0">
              <a:solidFill>
                <a:srgbClr val="FFFFFF"/>
              </a:solidFill>
            </a:endParaRPr>
          </a:p>
        </p:txBody>
      </p:sp>
      <p:sp>
        <p:nvSpPr>
          <p:cNvPr id="12293" name="TextShape 4"/>
          <p:cNvSpPr txBox="1">
            <a:spLocks noChangeArrowheads="1"/>
          </p:cNvSpPr>
          <p:nvPr/>
        </p:nvSpPr>
        <p:spPr bwMode="auto">
          <a:xfrm>
            <a:off x="1350963" y="5170488"/>
            <a:ext cx="6677421"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s-ES" altLang="es-ES" dirty="0" smtClean="0">
                <a:solidFill>
                  <a:srgbClr val="FFFFFF"/>
                </a:solidFill>
              </a:rPr>
              <a:t>Albert </a:t>
            </a:r>
            <a:r>
              <a:rPr lang="es-ES" altLang="es-ES" dirty="0" err="1" smtClean="0">
                <a:solidFill>
                  <a:srgbClr val="FFFFFF"/>
                </a:solidFill>
              </a:rPr>
              <a:t>Soret</a:t>
            </a:r>
            <a:r>
              <a:rPr lang="es-ES" altLang="es-ES" dirty="0" smtClean="0">
                <a:solidFill>
                  <a:srgbClr val="FFFFFF"/>
                </a:solidFill>
              </a:rPr>
              <a:t>, </a:t>
            </a:r>
            <a:r>
              <a:rPr lang="es-ES" altLang="es-ES" dirty="0" err="1" smtClean="0">
                <a:solidFill>
                  <a:srgbClr val="FFFFFF"/>
                </a:solidFill>
              </a:rPr>
              <a:t>Isadora</a:t>
            </a:r>
            <a:r>
              <a:rPr lang="es-ES" altLang="es-ES" dirty="0" smtClean="0">
                <a:solidFill>
                  <a:srgbClr val="FFFFFF"/>
                </a:solidFill>
              </a:rPr>
              <a:t> </a:t>
            </a:r>
            <a:r>
              <a:rPr lang="es-ES" altLang="es-ES" dirty="0" err="1" smtClean="0">
                <a:solidFill>
                  <a:srgbClr val="FFFFFF"/>
                </a:solidFill>
              </a:rPr>
              <a:t>Christel</a:t>
            </a:r>
            <a:endParaRPr lang="es-ES" altLang="es-ES" dirty="0">
              <a:solidFill>
                <a:srgbClr val="FFFFFF"/>
              </a:solidFill>
            </a:endParaRPr>
          </a:p>
        </p:txBody>
      </p:sp>
    </p:spTree>
  </p:cSld>
  <p:clrMapOvr>
    <a:masterClrMapping/>
  </p:clrMapOvr>
  <p:timing>
    <p:tnLst>
      <p:par>
        <p:cTn id="1" dur="indefinite" restart="never" nodeType="tmRoot">
          <p:childTnLst>
            <p:seq>
              <p:cTn id="2" nodeType="mainSeq">
                <p:childTnLst>
                  <p:par>
                    <p:cTn id="3" nodeType="clickPar"/>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2344" r="55994" b="38731"/>
          <a:stretch/>
        </p:blipFill>
        <p:spPr bwMode="auto">
          <a:xfrm>
            <a:off x="4139952" y="2272524"/>
            <a:ext cx="4543501" cy="389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Seasonal forecasts for food security</a:t>
            </a:r>
            <a:endParaRPr lang="en-US" dirty="0"/>
          </a:p>
        </p:txBody>
      </p:sp>
      <p:sp>
        <p:nvSpPr>
          <p:cNvPr id="4" name="Rectangle 3"/>
          <p:cNvSpPr/>
          <p:nvPr/>
        </p:nvSpPr>
        <p:spPr>
          <a:xfrm>
            <a:off x="251520" y="1050084"/>
            <a:ext cx="8892480" cy="923330"/>
          </a:xfrm>
          <a:prstGeom prst="rect">
            <a:avLst/>
          </a:prstGeom>
        </p:spPr>
        <p:txBody>
          <a:bodyPr wrap="square">
            <a:spAutoFit/>
          </a:bodyPr>
          <a:lstStyle/>
          <a:p>
            <a:r>
              <a:rPr lang="en-GB" altLang="en-US" dirty="0" smtClean="0"/>
              <a:t>Agreement with the Joint Research </a:t>
            </a:r>
            <a:r>
              <a:rPr lang="en-GB" altLang="en-US" dirty="0" err="1" smtClean="0"/>
              <a:t>Center</a:t>
            </a:r>
            <a:r>
              <a:rPr lang="en-GB" altLang="en-US" dirty="0" smtClean="0"/>
              <a:t> for exploring </a:t>
            </a:r>
            <a:r>
              <a:rPr lang="en-GB" altLang="en-US" dirty="0"/>
              <a:t>how </a:t>
            </a:r>
            <a:r>
              <a:rPr lang="en-GB" altLang="en-US" dirty="0" smtClean="0"/>
              <a:t>the </a:t>
            </a:r>
            <a:r>
              <a:rPr lang="en-GB" altLang="en-US" b="1" dirty="0" smtClean="0"/>
              <a:t>MARS </a:t>
            </a:r>
            <a:r>
              <a:rPr lang="en-GB" altLang="en-US" b="1" dirty="0"/>
              <a:t>Crop Yield Forecasting System (MCYFS)</a:t>
            </a:r>
            <a:r>
              <a:rPr lang="en-GB" altLang="en-US" dirty="0"/>
              <a:t> could ingest the seasonal forecast after bias adjustment and downscaling (when required) for a future operational use</a:t>
            </a:r>
          </a:p>
        </p:txBody>
      </p:sp>
      <p:pic>
        <p:nvPicPr>
          <p:cNvPr id="307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536" y="2285826"/>
            <a:ext cx="2520280" cy="35703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87624" y="3149922"/>
            <a:ext cx="2540770" cy="36200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922400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 name="TextShape 1"/>
          <p:cNvSpPr txBox="1"/>
          <p:nvPr/>
        </p:nvSpPr>
        <p:spPr>
          <a:xfrm>
            <a:off x="396720" y="144360"/>
            <a:ext cx="6190920" cy="696600"/>
          </a:xfrm>
          <a:prstGeom prst="rect">
            <a:avLst/>
          </a:prstGeom>
        </p:spPr>
        <p:txBody>
          <a:bodyPr lIns="90000" tIns="45000" rIns="90000" bIns="45000"/>
          <a:lstStyle/>
          <a:p>
            <a:pPr>
              <a:lnSpc>
                <a:spcPct val="100000"/>
              </a:lnSpc>
            </a:pPr>
            <a:r>
              <a:rPr lang="en-US" sz="2800" dirty="0">
                <a:solidFill>
                  <a:srgbClr val="FFFFFF"/>
                </a:solidFill>
                <a:latin typeface="Arial"/>
                <a:ea typeface="ＭＳ Ｐゴシック"/>
              </a:rPr>
              <a:t>climate projections for wine-makers</a:t>
            </a:r>
            <a:endParaRPr dirty="0"/>
          </a:p>
        </p:txBody>
      </p:sp>
      <p:sp>
        <p:nvSpPr>
          <p:cNvPr id="13" name="3 Rectángulo"/>
          <p:cNvSpPr>
            <a:spLocks noChangeArrowheads="1"/>
          </p:cNvSpPr>
          <p:nvPr/>
        </p:nvSpPr>
        <p:spPr bwMode="auto">
          <a:xfrm>
            <a:off x="2374708" y="1001410"/>
            <a:ext cx="4907839" cy="643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indent="0" eaLnBrk="1" hangingPunct="1"/>
            <a:r>
              <a:rPr lang="en-US" altLang="en-US" dirty="0" smtClean="0"/>
              <a:t>e.g. Identify potential areas for grape grow in Patagonia in 2050</a:t>
            </a:r>
          </a:p>
        </p:txBody>
      </p:sp>
      <p:sp>
        <p:nvSpPr>
          <p:cNvPr id="16" name="TextBox 15"/>
          <p:cNvSpPr txBox="1"/>
          <p:nvPr/>
        </p:nvSpPr>
        <p:spPr>
          <a:xfrm>
            <a:off x="1844874" y="4023155"/>
            <a:ext cx="2052290" cy="369332"/>
          </a:xfrm>
          <a:prstGeom prst="rect">
            <a:avLst/>
          </a:prstGeom>
          <a:noFill/>
        </p:spPr>
        <p:txBody>
          <a:bodyPr wrap="square" rtlCol="0">
            <a:spAutoFit/>
          </a:bodyPr>
          <a:lstStyle/>
          <a:p>
            <a:endParaRPr lang="en-US" dirty="0" smtClean="0">
              <a:solidFill>
                <a:schemeClr val="accent1">
                  <a:lumMod val="95000"/>
                </a:schemeClr>
              </a:solidFill>
            </a:endParaRPr>
          </a:p>
        </p:txBody>
      </p:sp>
      <p:pic>
        <p:nvPicPr>
          <p:cNvPr id="17" name="Picture 16"/>
          <p:cNvPicPr>
            <a:picLocks noChangeAspect="1"/>
          </p:cNvPicPr>
          <p:nvPr/>
        </p:nvPicPr>
        <p:blipFill rotWithShape="1">
          <a:blip r:embed="rId3">
            <a:extLst>
              <a:ext uri="{28A0092B-C50C-407E-A947-70E740481C1C}">
                <a14:useLocalDpi xmlns:a14="http://schemas.microsoft.com/office/drawing/2010/main" val="0"/>
              </a:ext>
            </a:extLst>
          </a:blip>
          <a:srcRect l="45774" t="10660" r="31238" b="18050"/>
          <a:stretch/>
        </p:blipFill>
        <p:spPr>
          <a:xfrm>
            <a:off x="285390" y="2016223"/>
            <a:ext cx="2307772" cy="4392488"/>
          </a:xfrm>
          <a:prstGeom prst="rect">
            <a:avLst/>
          </a:prstGeom>
        </p:spPr>
      </p:pic>
      <p:sp>
        <p:nvSpPr>
          <p:cNvPr id="18" name="Multiply 17"/>
          <p:cNvSpPr/>
          <p:nvPr/>
        </p:nvSpPr>
        <p:spPr>
          <a:xfrm>
            <a:off x="1188895" y="2870172"/>
            <a:ext cx="316217" cy="310527"/>
          </a:xfrm>
          <a:prstGeom prst="mathMultiply">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Multiply 18"/>
          <p:cNvSpPr/>
          <p:nvPr/>
        </p:nvSpPr>
        <p:spPr>
          <a:xfrm>
            <a:off x="872679" y="4578071"/>
            <a:ext cx="316217" cy="310527"/>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121596" y="3104945"/>
            <a:ext cx="2253112" cy="369332"/>
          </a:xfrm>
          <a:prstGeom prst="rect">
            <a:avLst/>
          </a:prstGeom>
          <a:noFill/>
        </p:spPr>
        <p:txBody>
          <a:bodyPr wrap="square" rtlCol="0">
            <a:spAutoFit/>
          </a:bodyPr>
          <a:lstStyle/>
          <a:p>
            <a:pPr algn="ctr"/>
            <a:r>
              <a:rPr lang="en-US" dirty="0" smtClean="0">
                <a:solidFill>
                  <a:schemeClr val="accent1"/>
                </a:solidFill>
              </a:rPr>
              <a:t>Wine region</a:t>
            </a:r>
          </a:p>
        </p:txBody>
      </p:sp>
      <p:sp>
        <p:nvSpPr>
          <p:cNvPr id="24" name="TextBox 23"/>
          <p:cNvSpPr txBox="1"/>
          <p:nvPr/>
        </p:nvSpPr>
        <p:spPr>
          <a:xfrm>
            <a:off x="-36512" y="4810967"/>
            <a:ext cx="2253112" cy="369332"/>
          </a:xfrm>
          <a:prstGeom prst="rect">
            <a:avLst/>
          </a:prstGeom>
          <a:noFill/>
        </p:spPr>
        <p:txBody>
          <a:bodyPr wrap="square" rtlCol="0">
            <a:spAutoFit/>
          </a:bodyPr>
          <a:lstStyle/>
          <a:p>
            <a:pPr algn="ctr"/>
            <a:r>
              <a:rPr lang="en-US" dirty="0" smtClean="0">
                <a:solidFill>
                  <a:schemeClr val="accent1"/>
                </a:solidFill>
              </a:rPr>
              <a:t>Potential area</a:t>
            </a:r>
          </a:p>
        </p:txBody>
      </p:sp>
      <p:pic>
        <p:nvPicPr>
          <p:cNvPr id="25" name="Picture 3" descr="C:\Users\ijimenez\Desktop\descarg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5575" y="1001410"/>
            <a:ext cx="1702562" cy="84064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5"/>
          <p:cNvPicPr>
            <a:picLocks noChangeAspect="1"/>
          </p:cNvPicPr>
          <p:nvPr/>
        </p:nvPicPr>
        <p:blipFill rotWithShape="1">
          <a:blip r:embed="rId5" cstate="print">
            <a:extLst>
              <a:ext uri="{28A0092B-C50C-407E-A947-70E740481C1C}">
                <a14:useLocalDpi xmlns:a14="http://schemas.microsoft.com/office/drawing/2010/main" val="0"/>
              </a:ext>
            </a:extLst>
          </a:blip>
          <a:srcRect t="2135"/>
          <a:stretch/>
        </p:blipFill>
        <p:spPr>
          <a:xfrm>
            <a:off x="2740113" y="1925622"/>
            <a:ext cx="1504134" cy="4416058"/>
          </a:xfrm>
          <a:prstGeom prst="rect">
            <a:avLst/>
          </a:prstGeom>
          <a:effectLst>
            <a:glow rad="228600">
              <a:schemeClr val="accent1">
                <a:satMod val="175000"/>
                <a:alpha val="40000"/>
              </a:schemeClr>
            </a:glow>
          </a:effectLst>
        </p:spPr>
      </p:pic>
      <p:sp>
        <p:nvSpPr>
          <p:cNvPr id="27" name="3 Rectángulo"/>
          <p:cNvSpPr>
            <a:spLocks noChangeArrowheads="1"/>
          </p:cNvSpPr>
          <p:nvPr/>
        </p:nvSpPr>
        <p:spPr bwMode="auto">
          <a:xfrm>
            <a:off x="2303661" y="6380990"/>
            <a:ext cx="223237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indent="0" eaLnBrk="1" hangingPunct="1"/>
            <a:r>
              <a:rPr lang="en-US" altLang="en-US" b="1" dirty="0" smtClean="0"/>
              <a:t>Present climate</a:t>
            </a:r>
          </a:p>
        </p:txBody>
      </p:sp>
      <p:pic>
        <p:nvPicPr>
          <p:cNvPr id="28" name="Picture 27"/>
          <p:cNvPicPr>
            <a:picLocks noChangeAspect="1"/>
          </p:cNvPicPr>
          <p:nvPr/>
        </p:nvPicPr>
        <p:blipFill rotWithShape="1">
          <a:blip r:embed="rId6" cstate="print">
            <a:extLst>
              <a:ext uri="{28A0092B-C50C-407E-A947-70E740481C1C}">
                <a14:useLocalDpi xmlns:a14="http://schemas.microsoft.com/office/drawing/2010/main" val="0"/>
              </a:ext>
            </a:extLst>
          </a:blip>
          <a:srcRect t="1903"/>
          <a:stretch/>
        </p:blipFill>
        <p:spPr>
          <a:xfrm>
            <a:off x="6921498" y="1925622"/>
            <a:ext cx="1504134" cy="4426534"/>
          </a:xfrm>
          <a:prstGeom prst="rect">
            <a:avLst/>
          </a:prstGeom>
          <a:effectLst>
            <a:glow rad="228600">
              <a:schemeClr val="accent1">
                <a:satMod val="175000"/>
                <a:alpha val="40000"/>
              </a:schemeClr>
            </a:glow>
          </a:effectLst>
        </p:spPr>
      </p:pic>
      <p:pic>
        <p:nvPicPr>
          <p:cNvPr id="29" name="Picture 28"/>
          <p:cNvPicPr>
            <a:picLocks noChangeAspect="1"/>
          </p:cNvPicPr>
          <p:nvPr/>
        </p:nvPicPr>
        <p:blipFill rotWithShape="1">
          <a:blip r:embed="rId7" cstate="print">
            <a:extLst>
              <a:ext uri="{28A0092B-C50C-407E-A947-70E740481C1C}">
                <a14:useLocalDpi xmlns:a14="http://schemas.microsoft.com/office/drawing/2010/main" val="0"/>
              </a:ext>
            </a:extLst>
          </a:blip>
          <a:srcRect t="1903"/>
          <a:stretch/>
        </p:blipFill>
        <p:spPr>
          <a:xfrm>
            <a:off x="4796058" y="1925622"/>
            <a:ext cx="1504134" cy="4426534"/>
          </a:xfrm>
          <a:prstGeom prst="rect">
            <a:avLst/>
          </a:prstGeom>
          <a:effectLst>
            <a:glow rad="228600">
              <a:schemeClr val="accent1">
                <a:satMod val="175000"/>
                <a:alpha val="40000"/>
              </a:schemeClr>
            </a:glow>
          </a:effectLst>
        </p:spPr>
      </p:pic>
      <p:sp>
        <p:nvSpPr>
          <p:cNvPr id="30" name="3 Rectángulo"/>
          <p:cNvSpPr>
            <a:spLocks noChangeArrowheads="1"/>
          </p:cNvSpPr>
          <p:nvPr/>
        </p:nvSpPr>
        <p:spPr bwMode="auto">
          <a:xfrm>
            <a:off x="4578851" y="6374783"/>
            <a:ext cx="379438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indent="0" algn="ctr" eaLnBrk="1" hangingPunct="1"/>
            <a:r>
              <a:rPr lang="en-US" altLang="en-US" b="1" dirty="0"/>
              <a:t>C</a:t>
            </a:r>
            <a:r>
              <a:rPr lang="en-US" altLang="en-US" b="1" dirty="0" smtClean="0"/>
              <a:t>limate change for </a:t>
            </a:r>
          </a:p>
          <a:p>
            <a:pPr marL="0" indent="0" algn="ctr" eaLnBrk="1" hangingPunct="1"/>
            <a:r>
              <a:rPr lang="en-US" altLang="en-US" b="1" dirty="0" smtClean="0"/>
              <a:t>two emission scenarios:</a:t>
            </a:r>
          </a:p>
        </p:txBody>
      </p:sp>
      <p:sp>
        <p:nvSpPr>
          <p:cNvPr id="31" name="3 Rectángulo"/>
          <p:cNvSpPr>
            <a:spLocks noChangeArrowheads="1"/>
          </p:cNvSpPr>
          <p:nvPr/>
        </p:nvSpPr>
        <p:spPr bwMode="auto">
          <a:xfrm>
            <a:off x="4715892" y="5598194"/>
            <a:ext cx="15843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indent="0" algn="ctr" eaLnBrk="1" hangingPunct="1"/>
            <a:r>
              <a:rPr lang="en-US" altLang="en-US" b="1" dirty="0" smtClean="0"/>
              <a:t>Low</a:t>
            </a:r>
          </a:p>
          <a:p>
            <a:pPr marL="0" indent="0" algn="ctr" eaLnBrk="1" hangingPunct="1"/>
            <a:r>
              <a:rPr lang="en-US" altLang="en-US" b="1" dirty="0" smtClean="0"/>
              <a:t>emission</a:t>
            </a:r>
          </a:p>
        </p:txBody>
      </p:sp>
      <p:sp>
        <p:nvSpPr>
          <p:cNvPr id="32" name="3 Rectángulo"/>
          <p:cNvSpPr>
            <a:spLocks noChangeArrowheads="1"/>
          </p:cNvSpPr>
          <p:nvPr/>
        </p:nvSpPr>
        <p:spPr bwMode="auto">
          <a:xfrm>
            <a:off x="6788933" y="5598193"/>
            <a:ext cx="15843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indent="0" algn="ctr" eaLnBrk="1" hangingPunct="1"/>
            <a:r>
              <a:rPr lang="en-US" altLang="en-US" b="1" dirty="0" smtClean="0"/>
              <a:t>High</a:t>
            </a:r>
          </a:p>
          <a:p>
            <a:pPr marL="0" indent="0" algn="ctr" eaLnBrk="1" hangingPunct="1"/>
            <a:r>
              <a:rPr lang="en-US" altLang="en-US" b="1" dirty="0" smtClean="0"/>
              <a:t>emission</a:t>
            </a:r>
          </a:p>
        </p:txBody>
      </p:sp>
    </p:spTree>
    <p:extLst>
      <p:ext uri="{BB962C8B-B14F-4D97-AF65-F5344CB8AC3E}">
        <p14:creationId xmlns:p14="http://schemas.microsoft.com/office/powerpoint/2010/main" val="41757322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1" name="Picture 7" descr="https://upload.wikimedia.org/wikipedia/commons/0/04/Hurricane_Isabel_from_IS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8425" y="902816"/>
            <a:ext cx="5136505" cy="340005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Seasonal predictions of Hurricanes</a:t>
            </a:r>
            <a:endParaRPr lang="en-US" dirty="0"/>
          </a:p>
        </p:txBody>
      </p:sp>
      <p:pic>
        <p:nvPicPr>
          <p:cNvPr id="1026" name="Picture 2" descr="CSU.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93614" y="1311558"/>
            <a:ext cx="1254850" cy="1750445"/>
          </a:xfrm>
          <a:prstGeom prst="rect">
            <a:avLst/>
          </a:prstGeom>
          <a:noFill/>
          <a:extLst>
            <a:ext uri="{909E8E84-426E-40DD-AFC4-6F175D3DCCD1}">
              <a14:hiddenFill xmlns:a14="http://schemas.microsoft.com/office/drawing/2010/main">
                <a:solidFill>
                  <a:srgbClr val="FFFFFF"/>
                </a:solidFill>
              </a14:hiddenFill>
            </a:ext>
          </a:extLst>
        </p:spPr>
      </p:pic>
      <p:sp>
        <p:nvSpPr>
          <p:cNvPr id="5" name="AutoShape 4" descr="Image result for xlcatli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22305" y="1326566"/>
            <a:ext cx="1720431" cy="17204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descr="G:\Dropbox\BSC ES SERVICES COMM\Graphic Resources\HURRICANE\Galveston Island Texas 9 13 2008 after Hurricane Ike @Flikr cc by Chuck Simmins.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8425" y="4379741"/>
            <a:ext cx="3873378" cy="2576872"/>
          </a:xfrm>
          <a:prstGeom prst="rect">
            <a:avLst/>
          </a:prstGeom>
          <a:ln>
            <a:noFill/>
          </a:ln>
          <a:effectLst/>
          <a:extLst>
            <a:ext uri="{909E8E84-426E-40DD-AFC4-6F175D3DCCD1}">
              <a14:hiddenFill xmlns:a14="http://schemas.microsoft.com/office/drawing/2010/main">
                <a:solidFill>
                  <a:srgbClr val="FFFFFF"/>
                </a:solidFill>
              </a14:hiddenFill>
            </a:ext>
          </a:extLst>
        </p:spPr>
      </p:pic>
      <p:pic>
        <p:nvPicPr>
          <p:cNvPr id="1036" name="Picture 12" descr="https://upload.wikimedia.org/wikipedia/commons/c/cd/Effects_of_Hurricane_Ike_in_San_Leon,_TX.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095872" y="4379741"/>
            <a:ext cx="4265787" cy="25454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637525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1 Título"/>
          <p:cNvSpPr>
            <a:spLocks noGrp="1"/>
          </p:cNvSpPr>
          <p:nvPr>
            <p:ph type="title"/>
          </p:nvPr>
        </p:nvSpPr>
        <p:spPr bwMode="auto">
          <a:xfrm>
            <a:off x="457200" y="3176588"/>
            <a:ext cx="8229600" cy="6667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a:r>
              <a:rPr lang="es-ES" altLang="es-ES" sz="2800" dirty="0" err="1" smtClean="0">
                <a:ea typeface="ＭＳ Ｐゴシック" panose="020B0600070205080204" pitchFamily="34" charset="-128"/>
              </a:rPr>
              <a:t>Research</a:t>
            </a:r>
            <a:r>
              <a:rPr lang="es-ES" altLang="es-ES" sz="2800" dirty="0" smtClean="0">
                <a:ea typeface="ＭＳ Ｐゴシック" panose="020B0600070205080204" pitchFamily="34" charset="-128"/>
              </a:rPr>
              <a:t> </a:t>
            </a:r>
            <a:r>
              <a:rPr lang="es-ES" altLang="es-ES" sz="2800" dirty="0" err="1" smtClean="0">
                <a:ea typeface="ＭＳ Ｐゴシック" panose="020B0600070205080204" pitchFamily="34" charset="-128"/>
              </a:rPr>
              <a:t>lines</a:t>
            </a:r>
            <a:r>
              <a:rPr lang="es-ES" altLang="es-ES" sz="2800" dirty="0" smtClean="0">
                <a:ea typeface="ＭＳ Ｐゴシック" panose="020B0600070205080204" pitchFamily="34" charset="-128"/>
              </a:rPr>
              <a:t>:</a:t>
            </a:r>
            <a:br>
              <a:rPr lang="es-ES" altLang="es-ES" sz="2800" dirty="0" smtClean="0">
                <a:ea typeface="ＭＳ Ｐゴシック" panose="020B0600070205080204" pitchFamily="34" charset="-128"/>
              </a:rPr>
            </a:br>
            <a:r>
              <a:rPr lang="es-ES" altLang="es-ES" sz="2800" dirty="0" err="1" smtClean="0">
                <a:ea typeface="ＭＳ Ｐゴシック" panose="020B0600070205080204" pitchFamily="34" charset="-128"/>
              </a:rPr>
              <a:t>Atmospheric</a:t>
            </a:r>
            <a:r>
              <a:rPr lang="es-ES" altLang="es-ES" sz="2800" dirty="0" smtClean="0">
                <a:ea typeface="ＭＳ Ｐゴシック" panose="020B0600070205080204" pitchFamily="34" charset="-128"/>
              </a:rPr>
              <a:t> </a:t>
            </a:r>
            <a:r>
              <a:rPr lang="es-ES" altLang="es-ES" sz="2800" dirty="0" err="1" smtClean="0">
                <a:ea typeface="ＭＳ Ｐゴシック" panose="020B0600070205080204" pitchFamily="34" charset="-128"/>
              </a:rPr>
              <a:t>composition</a:t>
            </a:r>
            <a:endParaRPr lang="es-ES" altLang="es-ES" sz="2800" dirty="0" smtClean="0">
              <a:ea typeface="ＭＳ Ｐゴシック" panose="020B0600070205080204" pitchFamily="34" charset="-128"/>
            </a:endParaRPr>
          </a:p>
        </p:txBody>
      </p:sp>
    </p:spTree>
    <p:extLst>
      <p:ext uri="{BB962C8B-B14F-4D97-AF65-F5344CB8AC3E}">
        <p14:creationId xmlns:p14="http://schemas.microsoft.com/office/powerpoint/2010/main" val="108679680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a:t>CALIOPE air quality operational forecasts</a:t>
            </a:r>
            <a:endParaRPr lang="en-US" sz="2400" dirty="0"/>
          </a:p>
        </p:txBody>
      </p:sp>
      <p:sp>
        <p:nvSpPr>
          <p:cNvPr id="5" name="AutoShape 4" descr="Image result for xlcatli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Rectángulo 34"/>
          <p:cNvSpPr>
            <a:spLocks noChangeArrowheads="1"/>
          </p:cNvSpPr>
          <p:nvPr/>
        </p:nvSpPr>
        <p:spPr bwMode="auto">
          <a:xfrm>
            <a:off x="6565900" y="2933898"/>
            <a:ext cx="26797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GB" altLang="es-ES" sz="1200" dirty="0"/>
              <a:t>Information is delivered using both online or custom applications</a:t>
            </a:r>
            <a:r>
              <a:rPr lang="en-GB" altLang="es-ES" sz="1400" dirty="0"/>
              <a:t>:</a:t>
            </a:r>
          </a:p>
        </p:txBody>
      </p:sp>
      <p:pic>
        <p:nvPicPr>
          <p:cNvPr id="10" name="Imagen 3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69050" y="4125913"/>
            <a:ext cx="2790825" cy="168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ángulo 36"/>
          <p:cNvSpPr>
            <a:spLocks noChangeArrowheads="1"/>
          </p:cNvSpPr>
          <p:nvPr/>
        </p:nvSpPr>
        <p:spPr bwMode="auto">
          <a:xfrm>
            <a:off x="6616700" y="3572123"/>
            <a:ext cx="2355850" cy="369887"/>
          </a:xfrm>
          <a:prstGeom prst="rect">
            <a:avLst/>
          </a:prstGeom>
          <a:solidFill>
            <a:schemeClr val="tx2"/>
          </a:solidFill>
          <a:ln>
            <a:noFill/>
          </a:ln>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GB" altLang="es-ES" b="1" dirty="0">
                <a:solidFill>
                  <a:schemeClr val="bg1"/>
                </a:solidFill>
                <a:hlinkClick r:id="rId4"/>
              </a:rPr>
              <a:t>www.bsc.es/caliope</a:t>
            </a:r>
            <a:endParaRPr lang="en-GB" altLang="es-ES" dirty="0"/>
          </a:p>
        </p:txBody>
      </p:sp>
      <p:pic>
        <p:nvPicPr>
          <p:cNvPr id="12" name="Picture 3" descr="http://www.bsc.es/caliope/sites/default/files/googleplay.png">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19950" y="5556250"/>
            <a:ext cx="74930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descr="http://www.bsc.es/caliope/sites/default/files/app_store.png">
            <a:hlinkClick r:id="rId7"/>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219950" y="5838825"/>
            <a:ext cx="76200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ángulo 39"/>
          <p:cNvSpPr>
            <a:spLocks noChangeArrowheads="1"/>
          </p:cNvSpPr>
          <p:nvPr/>
        </p:nvSpPr>
        <p:spPr bwMode="auto">
          <a:xfrm>
            <a:off x="133350" y="957263"/>
            <a:ext cx="91249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GB" altLang="es-ES" sz="2000" dirty="0"/>
              <a:t>Provides air quality related information for the coming days and for the application of short term action plans for air quality managers.</a:t>
            </a:r>
          </a:p>
        </p:txBody>
      </p:sp>
      <p:pic>
        <p:nvPicPr>
          <p:cNvPr id="15" name="Imagen 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3241" y="1936092"/>
            <a:ext cx="6300953" cy="4725715"/>
          </a:xfrm>
          <a:prstGeom prst="rect">
            <a:avLst/>
          </a:prstGeom>
        </p:spPr>
      </p:pic>
    </p:spTree>
    <p:extLst>
      <p:ext uri="{BB962C8B-B14F-4D97-AF65-F5344CB8AC3E}">
        <p14:creationId xmlns:p14="http://schemas.microsoft.com/office/powerpoint/2010/main" val="362891233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Imagen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00092" y="6083757"/>
            <a:ext cx="6120680" cy="743950"/>
          </a:xfrm>
          <a:prstGeom prst="rect">
            <a:avLst/>
          </a:prstGeom>
        </p:spPr>
      </p:pic>
      <p:sp>
        <p:nvSpPr>
          <p:cNvPr id="2" name="Title 1"/>
          <p:cNvSpPr>
            <a:spLocks noGrp="1"/>
          </p:cNvSpPr>
          <p:nvPr>
            <p:ph type="title"/>
          </p:nvPr>
        </p:nvSpPr>
        <p:spPr>
          <a:xfrm>
            <a:off x="396876" y="53578"/>
            <a:ext cx="6191348" cy="696944"/>
          </a:xfrm>
        </p:spPr>
        <p:txBody>
          <a:bodyPr/>
          <a:lstStyle/>
          <a:p>
            <a:r>
              <a:rPr lang="en-US" sz="2400" dirty="0"/>
              <a:t>CALIOPE app: </a:t>
            </a:r>
            <a:r>
              <a:rPr lang="en-US" sz="2400" dirty="0" smtClean="0"/>
              <a:t>Innovative </a:t>
            </a:r>
            <a:r>
              <a:rPr lang="en-US" sz="2400" dirty="0"/>
              <a:t>Apps in the environmental and social domains </a:t>
            </a:r>
            <a:endParaRPr lang="en-US" sz="2400" dirty="0"/>
          </a:p>
        </p:txBody>
      </p:sp>
      <p:sp>
        <p:nvSpPr>
          <p:cNvPr id="5" name="AutoShape 4" descr="Image result for xlcatli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6" name="Imagen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0092" y="3148977"/>
            <a:ext cx="1398600" cy="2436271"/>
          </a:xfrm>
          <a:prstGeom prst="rect">
            <a:avLst/>
          </a:prstGeom>
        </p:spPr>
      </p:pic>
      <p:pic>
        <p:nvPicPr>
          <p:cNvPr id="17" name="Picture 3" descr="http://www.bsc.es/caliope/sites/default/files/googleplay.png">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28732" y="3390707"/>
            <a:ext cx="74930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2" descr="http://www.bsc.es/caliope/sites/default/files/app_store.png">
            <a:hlinkClick r:id="rId7"/>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06485" y="3392040"/>
            <a:ext cx="76200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Rectángulo 1"/>
          <p:cNvSpPr/>
          <p:nvPr/>
        </p:nvSpPr>
        <p:spPr>
          <a:xfrm>
            <a:off x="1932662" y="4289891"/>
            <a:ext cx="6992140" cy="1200329"/>
          </a:xfrm>
          <a:prstGeom prst="rect">
            <a:avLst/>
          </a:prstGeom>
        </p:spPr>
        <p:txBody>
          <a:bodyPr wrap="square">
            <a:spAutoFit/>
          </a:bodyPr>
          <a:lstStyle/>
          <a:p>
            <a:pPr algn="just"/>
            <a:r>
              <a:rPr lang="en-US" dirty="0" smtClean="0"/>
              <a:t>MYGEOSS is a two-year project (2015-16) by the European Commission to develop GEOSS-based (Global Earth Observation System of Systems) smart Internet applications informing European citizens on the changes affecting their local environment. </a:t>
            </a:r>
            <a:endParaRPr lang="es-ES" dirty="0"/>
          </a:p>
        </p:txBody>
      </p:sp>
      <p:sp>
        <p:nvSpPr>
          <p:cNvPr id="20" name="Rectángulo 3"/>
          <p:cNvSpPr/>
          <p:nvPr/>
        </p:nvSpPr>
        <p:spPr>
          <a:xfrm>
            <a:off x="84316" y="1244921"/>
            <a:ext cx="3303133" cy="1015663"/>
          </a:xfrm>
          <a:prstGeom prst="rect">
            <a:avLst/>
          </a:prstGeom>
        </p:spPr>
        <p:txBody>
          <a:bodyPr wrap="square">
            <a:spAutoFit/>
          </a:bodyPr>
          <a:lstStyle/>
          <a:p>
            <a:r>
              <a:rPr lang="en-US" sz="2000" dirty="0" smtClean="0"/>
              <a:t>The CALIOPE app has been awarded </a:t>
            </a:r>
          </a:p>
          <a:p>
            <a:r>
              <a:rPr lang="en-US" sz="2000" dirty="0" smtClean="0"/>
              <a:t>by the </a:t>
            </a:r>
            <a:r>
              <a:rPr lang="en-US" sz="2000" dirty="0" smtClean="0"/>
              <a:t>JRC (MYGEOSS) </a:t>
            </a:r>
            <a:endParaRPr lang="es-ES" sz="2000" dirty="0"/>
          </a:p>
        </p:txBody>
      </p:sp>
      <p:pic>
        <p:nvPicPr>
          <p:cNvPr id="22" name="Picture 2" descr="Cover art"/>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87449" y="1133698"/>
            <a:ext cx="1890791" cy="1890791"/>
          </a:xfrm>
          <a:prstGeom prst="rect">
            <a:avLst/>
          </a:prstGeom>
          <a:noFill/>
          <a:extLst>
            <a:ext uri="{909E8E84-426E-40DD-AFC4-6F175D3DCCD1}">
              <a14:hiddenFill xmlns:a14="http://schemas.microsoft.com/office/drawing/2010/main">
                <a:solidFill>
                  <a:srgbClr val="FFFFFF"/>
                </a:solidFill>
              </a14:hiddenFill>
            </a:ext>
          </a:extLst>
        </p:spPr>
      </p:pic>
      <p:pic>
        <p:nvPicPr>
          <p:cNvPr id="23" name="Imagen 35"/>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5148064" y="953784"/>
            <a:ext cx="4318334" cy="2613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9502846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a:t>WMO mineral dust forecasts</a:t>
            </a:r>
            <a:endParaRPr lang="en-US" sz="2400" dirty="0"/>
          </a:p>
        </p:txBody>
      </p:sp>
      <p:sp>
        <p:nvSpPr>
          <p:cNvPr id="5" name="AutoShape 4" descr="Image result for xlcatli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6" name="Picture 4" descr="AEMET_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68144" y="4988718"/>
            <a:ext cx="2830512"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2" descr="https://www.wmo.int/images/icons/es/WMOLogo.gif"/>
          <p:cNvPicPr>
            <a:picLocks noChangeAspect="1" noChangeArrowheads="1"/>
          </p:cNvPicPr>
          <p:nvPr/>
        </p:nvPicPr>
        <p:blipFill>
          <a:blip r:embed="rId4" cstate="print">
            <a:extLst>
              <a:ext uri="{28A0092B-C50C-407E-A947-70E740481C1C}">
                <a14:useLocalDpi xmlns:a14="http://schemas.microsoft.com/office/drawing/2010/main" val="0"/>
              </a:ext>
            </a:extLst>
          </a:blip>
          <a:srcRect r="83406"/>
          <a:stretch>
            <a:fillRect/>
          </a:stretch>
        </p:blipFill>
        <p:spPr bwMode="auto">
          <a:xfrm>
            <a:off x="6467421" y="3164475"/>
            <a:ext cx="1631957" cy="1569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1898" y="2600930"/>
            <a:ext cx="5111750" cy="406241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1 Rectángulo"/>
          <p:cNvSpPr>
            <a:spLocks noChangeArrowheads="1"/>
          </p:cNvSpPr>
          <p:nvPr/>
        </p:nvSpPr>
        <p:spPr bwMode="auto">
          <a:xfrm>
            <a:off x="107950" y="971550"/>
            <a:ext cx="78486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s-ES" sz="2400" b="1" dirty="0">
                <a:latin typeface="Calibri" panose="020F0502020204030204" pitchFamily="34" charset="0"/>
              </a:rPr>
              <a:t>Mineral dust forecasts SDS-WAS </a:t>
            </a:r>
          </a:p>
          <a:p>
            <a:pPr eaLnBrk="1" hangingPunct="1"/>
            <a:r>
              <a:rPr lang="en-US" altLang="es-ES" sz="2400" dirty="0">
                <a:latin typeface="Calibri" panose="020F0502020204030204" pitchFamily="34" charset="0"/>
              </a:rPr>
              <a:t>North Africa, Middle East and Europe Regional Center</a:t>
            </a:r>
          </a:p>
          <a:p>
            <a:pPr eaLnBrk="1" hangingPunct="1"/>
            <a:r>
              <a:rPr lang="en-US" altLang="es-ES" sz="2400" dirty="0">
                <a:latin typeface="Calibri" panose="020F0502020204030204" pitchFamily="34" charset="0"/>
              </a:rPr>
              <a:t>Early warning system</a:t>
            </a:r>
          </a:p>
          <a:p>
            <a:pPr eaLnBrk="1" hangingPunct="1"/>
            <a:r>
              <a:rPr lang="en-US" altLang="es-ES" sz="2400" dirty="0">
                <a:latin typeface="Calibri" panose="020F0502020204030204" pitchFamily="34" charset="0"/>
              </a:rPr>
              <a:t> </a:t>
            </a:r>
            <a:r>
              <a:rPr lang="en-US" altLang="es-ES" sz="2400" dirty="0">
                <a:latin typeface="Calibri" panose="020F0502020204030204" pitchFamily="34" charset="0"/>
                <a:hlinkClick r:id="rId6"/>
              </a:rPr>
              <a:t>http://sds-was.aemet.es</a:t>
            </a:r>
            <a:endParaRPr lang="en-US" altLang="es-ES" sz="2400" dirty="0">
              <a:latin typeface="Calibri" panose="020F0502020204030204" pitchFamily="34" charset="0"/>
            </a:endParaRPr>
          </a:p>
        </p:txBody>
      </p:sp>
    </p:spTree>
    <p:extLst>
      <p:ext uri="{BB962C8B-B14F-4D97-AF65-F5344CB8AC3E}">
        <p14:creationId xmlns:p14="http://schemas.microsoft.com/office/powerpoint/2010/main" val="275454519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z="2400" dirty="0"/>
              <a:t>Air </a:t>
            </a:r>
            <a:r>
              <a:rPr lang="es-ES" sz="2400" dirty="0" err="1"/>
              <a:t>quality</a:t>
            </a:r>
            <a:r>
              <a:rPr lang="es-ES" sz="2400" dirty="0"/>
              <a:t> </a:t>
            </a:r>
            <a:r>
              <a:rPr lang="es-ES" sz="2400" dirty="0" err="1"/>
              <a:t>assessment</a:t>
            </a:r>
            <a:r>
              <a:rPr lang="es-ES" sz="2400" dirty="0"/>
              <a:t> at </a:t>
            </a:r>
            <a:r>
              <a:rPr lang="es-ES" sz="2400" dirty="0" err="1"/>
              <a:t>urban</a:t>
            </a:r>
            <a:r>
              <a:rPr lang="es-ES" sz="2400" dirty="0"/>
              <a:t> </a:t>
            </a:r>
            <a:r>
              <a:rPr lang="es-ES" sz="2400" dirty="0" err="1"/>
              <a:t>scales</a:t>
            </a:r>
            <a:endParaRPr lang="en-US" sz="2400" dirty="0"/>
          </a:p>
        </p:txBody>
      </p:sp>
      <p:sp>
        <p:nvSpPr>
          <p:cNvPr id="5" name="AutoShape 4" descr="Image result for xlcatli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Flecha derecha 11"/>
          <p:cNvSpPr/>
          <p:nvPr/>
        </p:nvSpPr>
        <p:spPr>
          <a:xfrm>
            <a:off x="228600" y="5400625"/>
            <a:ext cx="5033963" cy="792163"/>
          </a:xfrm>
          <a:prstGeom prst="right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ES"/>
          </a:p>
        </p:txBody>
      </p:sp>
      <p:sp>
        <p:nvSpPr>
          <p:cNvPr id="9" name="Text Placeholder 4"/>
          <p:cNvSpPr>
            <a:spLocks noGrp="1" noChangeAspect="1"/>
          </p:cNvSpPr>
          <p:nvPr>
            <p:ph type="body" sz="quarter" idx="10"/>
          </p:nvPr>
        </p:nvSpPr>
        <p:spPr bwMode="auto">
          <a:xfrm>
            <a:off x="0" y="917674"/>
            <a:ext cx="9144000" cy="1512168"/>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just">
              <a:buFontTx/>
              <a:buNone/>
              <a:defRPr/>
            </a:pPr>
            <a:r>
              <a:rPr lang="en-US" altLang="es-ES" sz="2000" dirty="0" smtClean="0">
                <a:ea typeface="MS PGothic" panose="020B0600070205080204" pitchFamily="34" charset="-128"/>
              </a:rPr>
              <a:t>Understanding </a:t>
            </a:r>
            <a:r>
              <a:rPr lang="en-US" altLang="es-ES" sz="2000" dirty="0">
                <a:ea typeface="MS PGothic" panose="020B0600070205080204" pitchFamily="34" charset="-128"/>
              </a:rPr>
              <a:t>of local scales processes </a:t>
            </a:r>
            <a:r>
              <a:rPr lang="en-US" altLang="es-ES" sz="2000" dirty="0" smtClean="0">
                <a:ea typeface="MS PGothic" panose="020B0600070205080204" pitchFamily="34" charset="-128"/>
              </a:rPr>
              <a:t>to allow </a:t>
            </a:r>
            <a:r>
              <a:rPr lang="en-US" altLang="es-ES" sz="2000" dirty="0">
                <a:ea typeface="MS PGothic" panose="020B0600070205080204" pitchFamily="34" charset="-128"/>
              </a:rPr>
              <a:t>the assessment of sustainable management </a:t>
            </a:r>
            <a:r>
              <a:rPr lang="en-US" altLang="es-ES" sz="2000" dirty="0" smtClean="0">
                <a:ea typeface="MS PGothic" panose="020B0600070205080204" pitchFamily="34" charset="-128"/>
              </a:rPr>
              <a:t>of urban areas within the </a:t>
            </a:r>
            <a:r>
              <a:rPr lang="en-US" altLang="es-ES" sz="2000" dirty="0" err="1" smtClean="0">
                <a:ea typeface="MS PGothic" panose="020B0600070205080204" pitchFamily="34" charset="-128"/>
              </a:rPr>
              <a:t>SmartCities</a:t>
            </a:r>
            <a:r>
              <a:rPr lang="en-US" altLang="es-ES" sz="2000" dirty="0" smtClean="0">
                <a:ea typeface="MS PGothic" panose="020B0600070205080204" pitchFamily="34" charset="-128"/>
              </a:rPr>
              <a:t> </a:t>
            </a:r>
            <a:r>
              <a:rPr lang="en-US" altLang="es-ES" sz="2000" dirty="0">
                <a:ea typeface="MS PGothic" panose="020B0600070205080204" pitchFamily="34" charset="-128"/>
              </a:rPr>
              <a:t>context by </a:t>
            </a:r>
            <a:r>
              <a:rPr lang="en-US" altLang="es-ES" sz="2000" dirty="0" smtClean="0">
                <a:ea typeface="MS PGothic" panose="020B0600070205080204" pitchFamily="34" charset="-128"/>
              </a:rPr>
              <a:t>using: </a:t>
            </a:r>
            <a:endParaRPr lang="en-US" altLang="es-ES" sz="2000" dirty="0" smtClean="0">
              <a:ea typeface="MS PGothic" panose="020B0600070205080204" pitchFamily="34" charset="-128"/>
            </a:endParaRPr>
          </a:p>
          <a:p>
            <a:pPr lvl="1" algn="just">
              <a:defRPr/>
            </a:pPr>
            <a:r>
              <a:rPr lang="en-US" altLang="es-ES" sz="1800" dirty="0" smtClean="0">
                <a:ea typeface="MS PGothic" panose="020B0600070205080204" pitchFamily="34" charset="-128"/>
              </a:rPr>
              <a:t>microscale </a:t>
            </a:r>
            <a:r>
              <a:rPr lang="en-US" altLang="es-ES" sz="1800" dirty="0">
                <a:ea typeface="MS PGothic" panose="020B0600070205080204" pitchFamily="34" charset="-128"/>
              </a:rPr>
              <a:t>atmospheric </a:t>
            </a:r>
            <a:r>
              <a:rPr lang="en-US" altLang="es-ES" sz="1800" dirty="0" smtClean="0">
                <a:ea typeface="MS PGothic" panose="020B0600070205080204" pitchFamily="34" charset="-128"/>
              </a:rPr>
              <a:t>models</a:t>
            </a:r>
          </a:p>
          <a:p>
            <a:pPr lvl="1" algn="just">
              <a:defRPr/>
            </a:pPr>
            <a:r>
              <a:rPr lang="en-US" altLang="es-ES" sz="1800" dirty="0" smtClean="0">
                <a:ea typeface="MS PGothic" panose="020B0600070205080204" pitchFamily="34" charset="-128"/>
              </a:rPr>
              <a:t>observations </a:t>
            </a:r>
            <a:r>
              <a:rPr lang="en-US" altLang="es-ES" sz="1800" dirty="0">
                <a:ea typeface="MS PGothic" panose="020B0600070205080204" pitchFamily="34" charset="-128"/>
              </a:rPr>
              <a:t>from smart </a:t>
            </a:r>
            <a:r>
              <a:rPr lang="en-US" altLang="es-ES" sz="1800" dirty="0" smtClean="0">
                <a:ea typeface="MS PGothic" panose="020B0600070205080204" pitchFamily="34" charset="-128"/>
              </a:rPr>
              <a:t>infrastructures</a:t>
            </a:r>
            <a:endParaRPr lang="es-ES" altLang="es-ES" sz="1800" dirty="0" smtClean="0">
              <a:ea typeface="MS PGothic" panose="020B0600070205080204" pitchFamily="34" charset="-128"/>
            </a:endParaRPr>
          </a:p>
        </p:txBody>
      </p:sp>
      <p:pic>
        <p:nvPicPr>
          <p:cNvPr id="10" name="Imagen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84813" y="2501850"/>
            <a:ext cx="3470275" cy="270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Imagen 2"/>
          <p:cNvPicPr>
            <a:picLocks noChangeAspect="1"/>
          </p:cNvPicPr>
          <p:nvPr/>
        </p:nvPicPr>
        <p:blipFill>
          <a:blip r:embed="rId4">
            <a:extLst>
              <a:ext uri="{28A0092B-C50C-407E-A947-70E740481C1C}">
                <a14:useLocalDpi xmlns:a14="http://schemas.microsoft.com/office/drawing/2010/main" val="0"/>
              </a:ext>
            </a:extLst>
          </a:blip>
          <a:srcRect l="4652" t="16444" r="9863" b="-192"/>
          <a:stretch>
            <a:fillRect/>
          </a:stretch>
        </p:blipFill>
        <p:spPr bwMode="auto">
          <a:xfrm>
            <a:off x="2843213" y="2533600"/>
            <a:ext cx="2420937" cy="269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Imagen 8"/>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6038" y="2552650"/>
            <a:ext cx="2678112" cy="270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ángulo 7"/>
          <p:cNvSpPr>
            <a:spLocks noChangeArrowheads="1"/>
          </p:cNvSpPr>
          <p:nvPr/>
        </p:nvSpPr>
        <p:spPr bwMode="auto">
          <a:xfrm>
            <a:off x="306388" y="5587950"/>
            <a:ext cx="46307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s-ES">
                <a:solidFill>
                  <a:schemeClr val="accent1"/>
                </a:solidFill>
              </a:rPr>
              <a:t>From global to regional scales</a:t>
            </a:r>
            <a:endParaRPr lang="es-ES" altLang="es-ES">
              <a:solidFill>
                <a:schemeClr val="accent1"/>
              </a:solidFill>
            </a:endParaRPr>
          </a:p>
        </p:txBody>
      </p:sp>
      <p:sp>
        <p:nvSpPr>
          <p:cNvPr id="14" name="Flecha derecha 9"/>
          <p:cNvSpPr/>
          <p:nvPr/>
        </p:nvSpPr>
        <p:spPr>
          <a:xfrm>
            <a:off x="5346700" y="5376813"/>
            <a:ext cx="3692525" cy="792162"/>
          </a:xfrm>
          <a:prstGeom prst="right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ES"/>
          </a:p>
        </p:txBody>
      </p:sp>
      <p:sp>
        <p:nvSpPr>
          <p:cNvPr id="15" name="Rectángulo 10"/>
          <p:cNvSpPr>
            <a:spLocks noChangeArrowheads="1"/>
          </p:cNvSpPr>
          <p:nvPr/>
        </p:nvSpPr>
        <p:spPr bwMode="auto">
          <a:xfrm>
            <a:off x="5562600" y="5587950"/>
            <a:ext cx="33924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s-ES" b="1" dirty="0">
                <a:solidFill>
                  <a:srgbClr val="FFFF00"/>
                </a:solidFill>
              </a:rPr>
              <a:t>Next step: microscale </a:t>
            </a:r>
            <a:endParaRPr lang="es-ES" altLang="es-ES" b="1" dirty="0">
              <a:solidFill>
                <a:srgbClr val="FFFF00"/>
              </a:solidFill>
            </a:endParaRPr>
          </a:p>
        </p:txBody>
      </p:sp>
      <p:sp>
        <p:nvSpPr>
          <p:cNvPr id="3" name="Rectangle 2"/>
          <p:cNvSpPr/>
          <p:nvPr/>
        </p:nvSpPr>
        <p:spPr>
          <a:xfrm>
            <a:off x="5346700" y="6174258"/>
            <a:ext cx="3257748" cy="646331"/>
          </a:xfrm>
          <a:prstGeom prst="rect">
            <a:avLst/>
          </a:prstGeom>
        </p:spPr>
        <p:txBody>
          <a:bodyPr wrap="square">
            <a:spAutoFit/>
          </a:bodyPr>
          <a:lstStyle/>
          <a:p>
            <a:r>
              <a:rPr lang="en-GB" altLang="en-US" dirty="0" smtClean="0"/>
              <a:t>Strategic objective, not developed yet</a:t>
            </a:r>
            <a:endParaRPr lang="en-US" dirty="0"/>
          </a:p>
        </p:txBody>
      </p:sp>
    </p:spTree>
    <p:extLst>
      <p:ext uri="{BB962C8B-B14F-4D97-AF65-F5344CB8AC3E}">
        <p14:creationId xmlns:p14="http://schemas.microsoft.com/office/powerpoint/2010/main" val="124499189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Picture 4" descr="G:\Dropbox\ES SERVICES BSC\Graphic Resources\LOGOS\PARTNERS &amp; STAKEHOLDERS\ICTA.png"/>
          <p:cNvPicPr>
            <a:picLocks noChangeAspect="1" noChangeArrowheads="1"/>
          </p:cNvPicPr>
          <p:nvPr/>
        </p:nvPicPr>
        <p:blipFill rotWithShape="1">
          <a:blip r:embed="rId2">
            <a:extLst>
              <a:ext uri="{28A0092B-C50C-407E-A947-70E740481C1C}">
                <a14:useLocalDpi xmlns:a14="http://schemas.microsoft.com/office/drawing/2010/main" val="0"/>
              </a:ext>
            </a:extLst>
          </a:blip>
          <a:srcRect t="13265" b="21405"/>
          <a:stretch/>
        </p:blipFill>
        <p:spPr bwMode="auto">
          <a:xfrm>
            <a:off x="994561" y="3011493"/>
            <a:ext cx="1021601" cy="509333"/>
          </a:xfrm>
          <a:prstGeom prst="rect">
            <a:avLst/>
          </a:prstGeom>
          <a:noFill/>
          <a:extLst>
            <a:ext uri="{909E8E84-426E-40DD-AFC4-6F175D3DCCD1}">
              <a14:hiddenFill xmlns:a14="http://schemas.microsoft.com/office/drawing/2010/main">
                <a:solidFill>
                  <a:srgbClr val="FFFFFF"/>
                </a:solidFill>
              </a14:hiddenFill>
            </a:ext>
          </a:extLst>
        </p:spPr>
      </p:pic>
      <p:sp>
        <p:nvSpPr>
          <p:cNvPr id="68" name="Rectángulo 67"/>
          <p:cNvSpPr/>
          <p:nvPr/>
        </p:nvSpPr>
        <p:spPr>
          <a:xfrm>
            <a:off x="-12428" y="5323743"/>
            <a:ext cx="9144000" cy="32929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7" name="Rectángulo 66"/>
          <p:cNvSpPr/>
          <p:nvPr/>
        </p:nvSpPr>
        <p:spPr>
          <a:xfrm>
            <a:off x="-12428" y="3520826"/>
            <a:ext cx="9144000" cy="42313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 name="Rectángulo 12"/>
          <p:cNvSpPr/>
          <p:nvPr/>
        </p:nvSpPr>
        <p:spPr>
          <a:xfrm>
            <a:off x="0" y="904875"/>
            <a:ext cx="9144000" cy="29508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 name="1 Título"/>
          <p:cNvSpPr>
            <a:spLocks noGrp="1"/>
          </p:cNvSpPr>
          <p:nvPr>
            <p:ph type="title"/>
          </p:nvPr>
        </p:nvSpPr>
        <p:spPr>
          <a:xfrm>
            <a:off x="130175" y="144463"/>
            <a:ext cx="6567488" cy="696912"/>
          </a:xfrm>
        </p:spPr>
        <p:txBody>
          <a:bodyPr/>
          <a:lstStyle/>
          <a:p>
            <a:pPr>
              <a:defRPr/>
            </a:pPr>
            <a:r>
              <a:rPr lang="en-US" dirty="0" smtClean="0"/>
              <a:t>National and International collaborations</a:t>
            </a:r>
            <a:endParaRPr lang="en-US" dirty="0"/>
          </a:p>
        </p:txBody>
      </p:sp>
      <p:pic>
        <p:nvPicPr>
          <p:cNvPr id="30724" name="Imagen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07056" y="1265291"/>
            <a:ext cx="1052512" cy="62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5" name="Imagen 1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545507" y="2707807"/>
            <a:ext cx="723900" cy="60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6" name="Imagen 19"/>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445353" y="1901381"/>
            <a:ext cx="639763"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7" name="Imagen 22"/>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95856" y="1282713"/>
            <a:ext cx="73977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8" name="Imagen 23"/>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28776" y="1979891"/>
            <a:ext cx="1770063"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9" name="Imagen 24"/>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291378" y="2636617"/>
            <a:ext cx="733232" cy="73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0" name="Imagen 25"/>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2351490" y="4471987"/>
            <a:ext cx="547624" cy="759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1" name="Imagen 26"/>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223283" y="2741583"/>
            <a:ext cx="1261176"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2" name="Imagen 27"/>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3175893" y="2446616"/>
            <a:ext cx="84613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3" name="Imagen 31"/>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3300045" y="1895414"/>
            <a:ext cx="1042988"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4" name="Imagen 36"/>
          <p:cNvPicPr>
            <a:picLocks noChangeAspect="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2016162" y="1311446"/>
            <a:ext cx="1089025" cy="49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5" name="Picture 13"/>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3225877" y="1352026"/>
            <a:ext cx="1701800" cy="498475"/>
          </a:xfrm>
          <a:prstGeom prst="rect">
            <a:avLst/>
          </a:prstGeom>
          <a:noFill/>
          <a:ln w="9525">
            <a:solidFill>
              <a:srgbClr val="002060"/>
            </a:solidFill>
            <a:miter lim="800000"/>
            <a:headEnd/>
            <a:tailEnd/>
          </a:ln>
          <a:extLst>
            <a:ext uri="{909E8E84-426E-40DD-AFC4-6F175D3DCCD1}">
              <a14:hiddenFill xmlns:a14="http://schemas.microsoft.com/office/drawing/2010/main">
                <a:solidFill>
                  <a:srgbClr val="FFFFFF"/>
                </a:solidFill>
              </a14:hiddenFill>
            </a:ext>
          </a:extLst>
        </p:spPr>
      </p:pic>
      <p:pic>
        <p:nvPicPr>
          <p:cNvPr id="30736" name="Imagen 2"/>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6618813" y="2269959"/>
            <a:ext cx="246856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7" name="Imagen 3"/>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7224640" y="2715438"/>
            <a:ext cx="998538" cy="53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8" name="Imagen 5"/>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6447596" y="2690818"/>
            <a:ext cx="7239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9" name="Imagen 6"/>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5929200" y="1370970"/>
            <a:ext cx="3140503" cy="3937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30740" name="Imagen 12"/>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2104484" y="2482993"/>
            <a:ext cx="1017587"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1" name="Picture 16" descr="http://www.redtransfer.org/blog/wp-content/uploads/2014/02/CSIC_logo.jpg"/>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139046" y="2230842"/>
            <a:ext cx="1449235" cy="449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2" name="Picture 18" descr="http://www.creal.cat/projectebreathe/images/logoCREAL.png"/>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5116952" y="1364229"/>
            <a:ext cx="735012"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3" name="Picture 8" descr="https://www.upm.es/tiendaUPM/catalog/images/Pin%20logotipo%20UPM.jpg"/>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83070" y="2536029"/>
            <a:ext cx="850900"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4" name="Imagen 61"/>
          <p:cNvPicPr>
            <a:picLocks noChangeAspect="1"/>
          </p:cNvPicPr>
          <p:nvPr/>
        </p:nvPicPr>
        <p:blipFill>
          <a:blip r:embed="rId23">
            <a:extLst>
              <a:ext uri="{28A0092B-C50C-407E-A947-70E740481C1C}">
                <a14:useLocalDpi xmlns:a14="http://schemas.microsoft.com/office/drawing/2010/main" val="0"/>
              </a:ext>
            </a:extLst>
          </a:blip>
          <a:srcRect/>
          <a:stretch>
            <a:fillRect/>
          </a:stretch>
        </p:blipFill>
        <p:spPr bwMode="auto">
          <a:xfrm>
            <a:off x="1862574" y="1880037"/>
            <a:ext cx="1382712"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5" name="Imagen 62"/>
          <p:cNvPicPr>
            <a:picLocks noChangeAspect="1"/>
          </p:cNvPicPr>
          <p:nvPr/>
        </p:nvPicPr>
        <p:blipFill rotWithShape="1">
          <a:blip r:embed="rId24">
            <a:extLst>
              <a:ext uri="{28A0092B-C50C-407E-A947-70E740481C1C}">
                <a14:useLocalDpi xmlns:a14="http://schemas.microsoft.com/office/drawing/2010/main" val="0"/>
              </a:ext>
            </a:extLst>
          </a:blip>
          <a:srcRect l="12669" r="11479"/>
          <a:stretch/>
        </p:blipFill>
        <p:spPr bwMode="auto">
          <a:xfrm>
            <a:off x="994561" y="2472793"/>
            <a:ext cx="1080121" cy="67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6" name="Picture 6" descr="http://www.actasanitaria.com/wp-content/uploads/2015/02/3-instituto-de-salud-carlos-iii.jpg"/>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6070832" y="1801984"/>
            <a:ext cx="3025636" cy="395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7" name="Picture 10" descr="http://www.pedaliers.com/wp-content/uploads/2014/11/sedema.jpeg"/>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5426240" y="4610916"/>
            <a:ext cx="1718695" cy="519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2" name="Imagen 33"/>
          <p:cNvPicPr>
            <a:picLocks noChangeAspect="1"/>
          </p:cNvPicPr>
          <p:nvPr/>
        </p:nvPicPr>
        <p:blipFill>
          <a:blip r:embed="rId27" cstate="print">
            <a:extLst>
              <a:ext uri="{28A0092B-C50C-407E-A947-70E740481C1C}">
                <a14:useLocalDpi xmlns:a14="http://schemas.microsoft.com/office/drawing/2010/main" val="0"/>
              </a:ext>
            </a:extLst>
          </a:blip>
          <a:srcRect l="21861" r="15964" b="39444"/>
          <a:stretch>
            <a:fillRect/>
          </a:stretch>
        </p:blipFill>
        <p:spPr bwMode="auto">
          <a:xfrm>
            <a:off x="3270742" y="5910823"/>
            <a:ext cx="796260" cy="64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5" name="Picture 39" descr="http://www.cbbanyoles.es/wp-content/uploads/2014/05/Logo-Generalitat-de-Catalunya.png"/>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a:off x="3356413" y="4009861"/>
            <a:ext cx="1908519" cy="43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8" name="Imagen 39"/>
          <p:cNvPicPr>
            <a:picLocks noChangeAspect="1"/>
          </p:cNvPicPr>
          <p:nvPr/>
        </p:nvPicPr>
        <p:blipFill>
          <a:blip r:embed="rId29">
            <a:extLst>
              <a:ext uri="{28A0092B-C50C-407E-A947-70E740481C1C}">
                <a14:useLocalDpi xmlns:a14="http://schemas.microsoft.com/office/drawing/2010/main" val="0"/>
              </a:ext>
            </a:extLst>
          </a:blip>
          <a:srcRect/>
          <a:stretch>
            <a:fillRect/>
          </a:stretch>
        </p:blipFill>
        <p:spPr bwMode="auto">
          <a:xfrm>
            <a:off x="2051720" y="5952368"/>
            <a:ext cx="102235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n 5"/>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5587757" y="4003303"/>
            <a:ext cx="595470" cy="511809"/>
          </a:xfrm>
          <a:prstGeom prst="rect">
            <a:avLst/>
          </a:prstGeom>
        </p:spPr>
      </p:pic>
      <p:pic>
        <p:nvPicPr>
          <p:cNvPr id="47" name="Picture 6"/>
          <p:cNvPicPr/>
          <p:nvPr/>
        </p:nvPicPr>
        <p:blipFill>
          <a:blip r:embed="rId31"/>
          <a:stretch>
            <a:fillRect/>
          </a:stretch>
        </p:blipFill>
        <p:spPr>
          <a:xfrm>
            <a:off x="3301659" y="4556582"/>
            <a:ext cx="639104" cy="628430"/>
          </a:xfrm>
          <a:prstGeom prst="rect">
            <a:avLst/>
          </a:prstGeom>
          <a:solidFill>
            <a:schemeClr val="accent1"/>
          </a:solidFill>
          <a:ln>
            <a:noFill/>
          </a:ln>
        </p:spPr>
      </p:pic>
      <p:pic>
        <p:nvPicPr>
          <p:cNvPr id="53" name="Imagen 5"/>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6447596" y="4039719"/>
            <a:ext cx="2316901" cy="486548"/>
          </a:xfrm>
          <a:prstGeom prst="rect">
            <a:avLst/>
          </a:prstGeom>
        </p:spPr>
      </p:pic>
      <p:pic>
        <p:nvPicPr>
          <p:cNvPr id="10" name="Imagen 9"/>
          <p:cNvPicPr>
            <a:picLocks noChangeAspect="1"/>
          </p:cNvPicPr>
          <p:nvPr/>
        </p:nvPicPr>
        <p:blipFill rotWithShape="1">
          <a:blip r:embed="rId33"/>
          <a:srcRect t="21813" b="27000"/>
          <a:stretch/>
        </p:blipFill>
        <p:spPr>
          <a:xfrm>
            <a:off x="314772" y="4020338"/>
            <a:ext cx="1111863" cy="417071"/>
          </a:xfrm>
          <a:prstGeom prst="rect">
            <a:avLst/>
          </a:prstGeom>
        </p:spPr>
      </p:pic>
      <p:pic>
        <p:nvPicPr>
          <p:cNvPr id="60" name="Imagen 8"/>
          <p:cNvPicPr>
            <a:picLocks noChangeAspect="1"/>
          </p:cNvPicPr>
          <p:nvPr/>
        </p:nvPicPr>
        <p:blipFill rotWithShape="1">
          <a:blip r:embed="rId34" cstate="print">
            <a:extLst>
              <a:ext uri="{28A0092B-C50C-407E-A947-70E740481C1C}">
                <a14:useLocalDpi xmlns:a14="http://schemas.microsoft.com/office/drawing/2010/main" val="0"/>
              </a:ext>
            </a:extLst>
          </a:blip>
          <a:srcRect l="1816" t="4429" r="58985" b="20459"/>
          <a:stretch/>
        </p:blipFill>
        <p:spPr>
          <a:xfrm>
            <a:off x="1814127" y="3998627"/>
            <a:ext cx="1029666" cy="455786"/>
          </a:xfrm>
          <a:prstGeom prst="rect">
            <a:avLst/>
          </a:prstGeom>
        </p:spPr>
      </p:pic>
      <p:sp>
        <p:nvSpPr>
          <p:cNvPr id="5" name="Rectángulo 4"/>
          <p:cNvSpPr/>
          <p:nvPr/>
        </p:nvSpPr>
        <p:spPr>
          <a:xfrm>
            <a:off x="-36512" y="845666"/>
            <a:ext cx="2193229" cy="400110"/>
          </a:xfrm>
          <a:prstGeom prst="rect">
            <a:avLst/>
          </a:prstGeom>
        </p:spPr>
        <p:txBody>
          <a:bodyPr wrap="none">
            <a:spAutoFit/>
          </a:bodyPr>
          <a:lstStyle/>
          <a:p>
            <a:r>
              <a:rPr lang="en-US" altLang="es-ES" sz="2000" dirty="0" smtClean="0">
                <a:solidFill>
                  <a:schemeClr val="accent1"/>
                </a:solidFill>
              </a:rPr>
              <a:t>Research centers</a:t>
            </a:r>
            <a:endParaRPr lang="es-ES" sz="2000" dirty="0">
              <a:solidFill>
                <a:schemeClr val="accent1"/>
              </a:solidFill>
            </a:endParaRPr>
          </a:p>
        </p:txBody>
      </p:sp>
      <p:sp>
        <p:nvSpPr>
          <p:cNvPr id="66" name="Rectángulo 65"/>
          <p:cNvSpPr/>
          <p:nvPr/>
        </p:nvSpPr>
        <p:spPr>
          <a:xfrm>
            <a:off x="0" y="3517836"/>
            <a:ext cx="6157455" cy="400110"/>
          </a:xfrm>
          <a:prstGeom prst="rect">
            <a:avLst/>
          </a:prstGeom>
        </p:spPr>
        <p:txBody>
          <a:bodyPr wrap="none">
            <a:spAutoFit/>
          </a:bodyPr>
          <a:lstStyle/>
          <a:p>
            <a:r>
              <a:rPr lang="en-US" altLang="es-ES" sz="2000" dirty="0" smtClean="0">
                <a:solidFill>
                  <a:schemeClr val="accent1"/>
                </a:solidFill>
              </a:rPr>
              <a:t>Local administrations and international organizations</a:t>
            </a:r>
            <a:endParaRPr lang="es-ES" sz="2000" dirty="0">
              <a:solidFill>
                <a:schemeClr val="accent1"/>
              </a:solidFill>
            </a:endParaRPr>
          </a:p>
        </p:txBody>
      </p:sp>
      <p:sp>
        <p:nvSpPr>
          <p:cNvPr id="69" name="Rectángulo 68"/>
          <p:cNvSpPr/>
          <p:nvPr/>
        </p:nvSpPr>
        <p:spPr>
          <a:xfrm>
            <a:off x="0" y="5286098"/>
            <a:ext cx="2659895" cy="400110"/>
          </a:xfrm>
          <a:prstGeom prst="rect">
            <a:avLst/>
          </a:prstGeom>
          <a:ln>
            <a:noFill/>
          </a:ln>
        </p:spPr>
        <p:txBody>
          <a:bodyPr wrap="none">
            <a:spAutoFit/>
          </a:bodyPr>
          <a:lstStyle/>
          <a:p>
            <a:r>
              <a:rPr lang="en-US" altLang="es-ES" sz="2000" dirty="0" smtClean="0">
                <a:solidFill>
                  <a:schemeClr val="accent1"/>
                </a:solidFill>
              </a:rPr>
              <a:t>Meteorological offices</a:t>
            </a:r>
            <a:endParaRPr lang="es-ES" sz="2000" dirty="0">
              <a:solidFill>
                <a:schemeClr val="accent1"/>
              </a:solidFill>
            </a:endParaRPr>
          </a:p>
        </p:txBody>
      </p:sp>
      <p:pic>
        <p:nvPicPr>
          <p:cNvPr id="14" name="Imagen 13"/>
          <p:cNvPicPr>
            <a:picLocks noChangeAspect="1"/>
          </p:cNvPicPr>
          <p:nvPr/>
        </p:nvPicPr>
        <p:blipFill>
          <a:blip r:embed="rId35"/>
          <a:stretch>
            <a:fillRect/>
          </a:stretch>
        </p:blipFill>
        <p:spPr>
          <a:xfrm>
            <a:off x="4330508" y="5911354"/>
            <a:ext cx="578779" cy="684888"/>
          </a:xfrm>
          <a:prstGeom prst="rect">
            <a:avLst/>
          </a:prstGeom>
        </p:spPr>
      </p:pic>
      <p:pic>
        <p:nvPicPr>
          <p:cNvPr id="15" name="Imagen 14"/>
          <p:cNvPicPr>
            <a:picLocks noChangeAspect="1"/>
          </p:cNvPicPr>
          <p:nvPr/>
        </p:nvPicPr>
        <p:blipFill>
          <a:blip r:embed="rId36"/>
          <a:stretch>
            <a:fillRect/>
          </a:stretch>
        </p:blipFill>
        <p:spPr>
          <a:xfrm>
            <a:off x="4343308" y="4599039"/>
            <a:ext cx="901441" cy="543516"/>
          </a:xfrm>
          <a:prstGeom prst="rect">
            <a:avLst/>
          </a:prstGeom>
        </p:spPr>
      </p:pic>
      <p:pic>
        <p:nvPicPr>
          <p:cNvPr id="1026" name="Picture 2" descr="https://pbs.twimg.com/profile_images/609384499487621121/T0uj2LEe.jpg"/>
          <p:cNvPicPr>
            <a:picLocks noChangeAspect="1" noChangeArrowheads="1"/>
          </p:cNvPicPr>
          <p:nvPr/>
        </p:nvPicPr>
        <p:blipFill>
          <a:blip r:embed="rId37" cstate="print">
            <a:extLst>
              <a:ext uri="{28A0092B-C50C-407E-A947-70E740481C1C}">
                <a14:useLocalDpi xmlns:a14="http://schemas.microsoft.com/office/drawing/2010/main" val="0"/>
              </a:ext>
            </a:extLst>
          </a:blip>
          <a:srcRect/>
          <a:stretch>
            <a:fillRect/>
          </a:stretch>
        </p:blipFill>
        <p:spPr bwMode="auto">
          <a:xfrm>
            <a:off x="5172793" y="5889785"/>
            <a:ext cx="750089" cy="75008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www.meteofrance.com/mf3-base-theme/images/meteo_france_logo.png"/>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a:off x="6186388" y="5877560"/>
            <a:ext cx="752475" cy="752476"/>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Agència Catalana de l'Aigua"/>
          <p:cNvPicPr>
            <a:picLocks noChangeAspect="1" noChangeArrowheads="1"/>
          </p:cNvPicPr>
          <p:nvPr/>
        </p:nvPicPr>
        <p:blipFill>
          <a:blip r:embed="rId39">
            <a:extLst>
              <a:ext uri="{28A0092B-C50C-407E-A947-70E740481C1C}">
                <a14:useLocalDpi xmlns:a14="http://schemas.microsoft.com/office/drawing/2010/main" val="0"/>
              </a:ext>
            </a:extLst>
          </a:blip>
          <a:srcRect/>
          <a:stretch>
            <a:fillRect/>
          </a:stretch>
        </p:blipFill>
        <p:spPr bwMode="auto">
          <a:xfrm>
            <a:off x="620417" y="4658214"/>
            <a:ext cx="1484067" cy="4251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089912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Rectángulo 67"/>
          <p:cNvSpPr/>
          <p:nvPr/>
        </p:nvSpPr>
        <p:spPr>
          <a:xfrm>
            <a:off x="-12428" y="5323743"/>
            <a:ext cx="9144000" cy="39428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7" name="Rectángulo 66"/>
          <p:cNvSpPr/>
          <p:nvPr/>
        </p:nvSpPr>
        <p:spPr>
          <a:xfrm>
            <a:off x="-12428" y="3520826"/>
            <a:ext cx="9144000" cy="45315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 name="Rectángulo 12"/>
          <p:cNvSpPr/>
          <p:nvPr/>
        </p:nvSpPr>
        <p:spPr>
          <a:xfrm>
            <a:off x="0" y="904876"/>
            <a:ext cx="9144000" cy="37113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 name="1 Título"/>
          <p:cNvSpPr>
            <a:spLocks noGrp="1"/>
          </p:cNvSpPr>
          <p:nvPr>
            <p:ph type="title"/>
          </p:nvPr>
        </p:nvSpPr>
        <p:spPr>
          <a:xfrm>
            <a:off x="130175" y="144463"/>
            <a:ext cx="6567488" cy="696912"/>
          </a:xfrm>
        </p:spPr>
        <p:txBody>
          <a:bodyPr/>
          <a:lstStyle/>
          <a:p>
            <a:pPr>
              <a:defRPr/>
            </a:pPr>
            <a:r>
              <a:rPr lang="en-US" dirty="0" smtClean="0"/>
              <a:t>National and International collaborations</a:t>
            </a:r>
            <a:endParaRPr lang="en-US" dirty="0"/>
          </a:p>
        </p:txBody>
      </p:sp>
      <p:pic>
        <p:nvPicPr>
          <p:cNvPr id="30748" name="Picture 2" descr="http://www.dfrcag.com/wp-content/uploads/2013/04/MeteoSim-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2093" y="2384889"/>
            <a:ext cx="86995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9" name="Picture 4" descr="http://2.bp.blogspot.com/_7yB-eeGviiI/TQj7yE2S1ZI/AAAAAAAADgQ/grTm04T73GA/s1600/seat+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8665" y="1562011"/>
            <a:ext cx="675258" cy="662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0" name="Picture 10" descr="http://www.evader-project.eu/partners/Applus%20IDIADA%20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39955" y="1579050"/>
            <a:ext cx="8778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1" name="Picture 2" descr="http://laguiadelvino.mx/wp-content/uploads/2013/02/logo_bodega_torres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42567" y="6200839"/>
            <a:ext cx="1136521" cy="558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3" name="Picture 29" descr="https://www.awstruepower.com/assets/logo.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79002" y="4724190"/>
            <a:ext cx="2103438" cy="4000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30756" name="Picture 41" descr="http://bcnecologia.net/sites/default/files/bcneco-logo.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73850" y="1655717"/>
            <a:ext cx="1406783" cy="432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7" name="Picture 43" descr="http://blog.proyectosnavarra.es/wp-content/uploads/2012/11/logo-cener-eng.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09529" y="4152267"/>
            <a:ext cx="2224087"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Imagen 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366593" y="1686213"/>
            <a:ext cx="1012065" cy="406485"/>
          </a:xfrm>
          <a:prstGeom prst="rect">
            <a:avLst/>
          </a:prstGeom>
        </p:spPr>
      </p:pic>
      <p:pic>
        <p:nvPicPr>
          <p:cNvPr id="1026" name="Picture 2" descr="http://inlab.fib.upc.edu/sites/default/files/logo_inlab.pn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a:stretch/>
        </p:blipFill>
        <p:spPr bwMode="auto">
          <a:xfrm>
            <a:off x="6690674" y="1589275"/>
            <a:ext cx="1070168" cy="574991"/>
          </a:xfrm>
          <a:prstGeom prst="rect">
            <a:avLst/>
          </a:prstGeom>
          <a:solidFill>
            <a:schemeClr val="accent1"/>
          </a:solidFill>
          <a:extLst/>
        </p:spPr>
      </p:pic>
      <p:pic>
        <p:nvPicPr>
          <p:cNvPr id="1028" name="Picture 4" descr="http://w3.racc.es/microsites/socio/img/theme/logo.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173595" y="1495771"/>
            <a:ext cx="762000" cy="762000"/>
          </a:xfrm>
          <a:prstGeom prst="rect">
            <a:avLst/>
          </a:prstGeom>
          <a:noFill/>
          <a:extLst>
            <a:ext uri="{909E8E84-426E-40DD-AFC4-6F175D3DCCD1}">
              <a14:hiddenFill xmlns:a14="http://schemas.microsoft.com/office/drawing/2010/main">
                <a:solidFill>
                  <a:srgbClr val="FFFFFF"/>
                </a:solidFill>
              </a14:hiddenFill>
            </a:ext>
          </a:extLst>
        </p:spPr>
      </p:pic>
      <p:pic>
        <p:nvPicPr>
          <p:cNvPr id="7" name="Imagen 6"/>
          <p:cNvPicPr>
            <a:picLocks noChangeAspect="1"/>
          </p:cNvPicPr>
          <p:nvPr/>
        </p:nvPicPr>
        <p:blipFill rotWithShape="1">
          <a:blip r:embed="rId12" cstate="print">
            <a:extLst>
              <a:ext uri="{28A0092B-C50C-407E-A947-70E740481C1C}">
                <a14:useLocalDpi xmlns:a14="http://schemas.microsoft.com/office/drawing/2010/main" val="0"/>
              </a:ext>
            </a:extLst>
          </a:blip>
          <a:srcRect t="4000"/>
          <a:stretch/>
        </p:blipFill>
        <p:spPr>
          <a:xfrm>
            <a:off x="78197" y="1535097"/>
            <a:ext cx="1052328" cy="704532"/>
          </a:xfrm>
          <a:prstGeom prst="rect">
            <a:avLst/>
          </a:prstGeom>
        </p:spPr>
      </p:pic>
      <p:pic>
        <p:nvPicPr>
          <p:cNvPr id="9" name="Imagen 8"/>
          <p:cNvPicPr>
            <a:picLocks noChangeAspect="1"/>
          </p:cNvPicPr>
          <p:nvPr/>
        </p:nvPicPr>
        <p:blipFill rotWithShape="1">
          <a:blip r:embed="rId13"/>
          <a:srcRect l="22001" t="44845" r="22001" b="20791"/>
          <a:stretch/>
        </p:blipFill>
        <p:spPr>
          <a:xfrm>
            <a:off x="7831868" y="1680451"/>
            <a:ext cx="1246671" cy="593653"/>
          </a:xfrm>
          <a:prstGeom prst="rect">
            <a:avLst/>
          </a:prstGeom>
        </p:spPr>
      </p:pic>
      <p:pic>
        <p:nvPicPr>
          <p:cNvPr id="48" name="Picture 6"/>
          <p:cNvPicPr/>
          <p:nvPr/>
        </p:nvPicPr>
        <p:blipFill>
          <a:blip r:embed="rId14"/>
          <a:stretch>
            <a:fillRect/>
          </a:stretch>
        </p:blipFill>
        <p:spPr>
          <a:xfrm>
            <a:off x="5768019" y="4767637"/>
            <a:ext cx="1174181" cy="336222"/>
          </a:xfrm>
          <a:prstGeom prst="rect">
            <a:avLst/>
          </a:prstGeom>
          <a:solidFill>
            <a:schemeClr val="accent1"/>
          </a:solidFill>
          <a:ln>
            <a:noFill/>
          </a:ln>
        </p:spPr>
      </p:pic>
      <p:pic>
        <p:nvPicPr>
          <p:cNvPr id="49" name="Picture 4"/>
          <p:cNvPicPr/>
          <p:nvPr/>
        </p:nvPicPr>
        <p:blipFill>
          <a:blip r:embed="rId15"/>
          <a:srcRect t="9262" r="26315"/>
          <a:stretch>
            <a:fillRect/>
          </a:stretch>
        </p:blipFill>
        <p:spPr>
          <a:xfrm>
            <a:off x="480694" y="4116875"/>
            <a:ext cx="1448386" cy="546323"/>
          </a:xfrm>
          <a:prstGeom prst="rect">
            <a:avLst/>
          </a:prstGeom>
          <a:ln>
            <a:noFill/>
          </a:ln>
        </p:spPr>
      </p:pic>
      <p:pic>
        <p:nvPicPr>
          <p:cNvPr id="50" name="Picture 6"/>
          <p:cNvPicPr/>
          <p:nvPr/>
        </p:nvPicPr>
        <p:blipFill>
          <a:blip r:embed="rId16"/>
          <a:srcRect l="10687" t="17748" r="11487" b="13160"/>
          <a:stretch>
            <a:fillRect/>
          </a:stretch>
        </p:blipFill>
        <p:spPr>
          <a:xfrm>
            <a:off x="3588739" y="4133630"/>
            <a:ext cx="898330" cy="504000"/>
          </a:xfrm>
          <a:prstGeom prst="rect">
            <a:avLst/>
          </a:prstGeom>
          <a:ln>
            <a:noFill/>
          </a:ln>
        </p:spPr>
      </p:pic>
      <p:pic>
        <p:nvPicPr>
          <p:cNvPr id="51" name="Picture 8"/>
          <p:cNvPicPr/>
          <p:nvPr/>
        </p:nvPicPr>
        <p:blipFill>
          <a:blip r:embed="rId17"/>
          <a:stretch>
            <a:fillRect/>
          </a:stretch>
        </p:blipFill>
        <p:spPr>
          <a:xfrm>
            <a:off x="4608861" y="4152267"/>
            <a:ext cx="1755414" cy="504000"/>
          </a:xfrm>
          <a:prstGeom prst="rect">
            <a:avLst/>
          </a:prstGeom>
          <a:ln>
            <a:noFill/>
          </a:ln>
        </p:spPr>
      </p:pic>
      <p:pic>
        <p:nvPicPr>
          <p:cNvPr id="3" name="Imagen 2"/>
          <p:cNvPicPr>
            <a:picLocks noChangeAspect="1"/>
          </p:cNvPicPr>
          <p:nvPr/>
        </p:nvPicPr>
        <p:blipFill>
          <a:blip r:embed="rId18"/>
          <a:stretch>
            <a:fillRect/>
          </a:stretch>
        </p:blipFill>
        <p:spPr>
          <a:xfrm>
            <a:off x="5234150" y="6204638"/>
            <a:ext cx="1028942" cy="554822"/>
          </a:xfrm>
          <a:prstGeom prst="rect">
            <a:avLst/>
          </a:prstGeom>
        </p:spPr>
      </p:pic>
      <p:pic>
        <p:nvPicPr>
          <p:cNvPr id="8" name="Imagen 7"/>
          <p:cNvPicPr>
            <a:picLocks noChangeAspect="1"/>
          </p:cNvPicPr>
          <p:nvPr/>
        </p:nvPicPr>
        <p:blipFill>
          <a:blip r:embed="rId19"/>
          <a:stretch>
            <a:fillRect/>
          </a:stretch>
        </p:blipFill>
        <p:spPr>
          <a:xfrm>
            <a:off x="2453665" y="6204638"/>
            <a:ext cx="1164177" cy="571175"/>
          </a:xfrm>
          <a:prstGeom prst="rect">
            <a:avLst/>
          </a:prstGeom>
        </p:spPr>
      </p:pic>
      <p:pic>
        <p:nvPicPr>
          <p:cNvPr id="11" name="Imagen 10"/>
          <p:cNvPicPr>
            <a:picLocks noChangeAspect="1"/>
          </p:cNvPicPr>
          <p:nvPr/>
        </p:nvPicPr>
        <p:blipFill>
          <a:blip r:embed="rId20"/>
          <a:stretch>
            <a:fillRect/>
          </a:stretch>
        </p:blipFill>
        <p:spPr>
          <a:xfrm>
            <a:off x="7218379" y="4753235"/>
            <a:ext cx="746929" cy="449708"/>
          </a:xfrm>
          <a:prstGeom prst="rect">
            <a:avLst/>
          </a:prstGeom>
        </p:spPr>
      </p:pic>
      <p:pic>
        <p:nvPicPr>
          <p:cNvPr id="12" name="Imagen 11"/>
          <p:cNvPicPr>
            <a:picLocks noChangeAspect="1"/>
          </p:cNvPicPr>
          <p:nvPr/>
        </p:nvPicPr>
        <p:blipFill>
          <a:blip r:embed="rId21"/>
          <a:stretch>
            <a:fillRect/>
          </a:stretch>
        </p:blipFill>
        <p:spPr>
          <a:xfrm>
            <a:off x="2077425" y="4604268"/>
            <a:ext cx="1235135" cy="499591"/>
          </a:xfrm>
          <a:prstGeom prst="rect">
            <a:avLst/>
          </a:prstGeom>
        </p:spPr>
      </p:pic>
      <p:pic>
        <p:nvPicPr>
          <p:cNvPr id="52" name="Picture 10"/>
          <p:cNvPicPr/>
          <p:nvPr/>
        </p:nvPicPr>
        <p:blipFill>
          <a:blip r:embed="rId22"/>
          <a:stretch>
            <a:fillRect/>
          </a:stretch>
        </p:blipFill>
        <p:spPr>
          <a:xfrm>
            <a:off x="1997228" y="4173481"/>
            <a:ext cx="1445379" cy="343570"/>
          </a:xfrm>
          <a:prstGeom prst="rect">
            <a:avLst/>
          </a:prstGeom>
          <a:ln>
            <a:noFill/>
          </a:ln>
        </p:spPr>
      </p:pic>
      <p:pic>
        <p:nvPicPr>
          <p:cNvPr id="61" name="Picture 2" descr="Home Inypsa"/>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685812" y="2399512"/>
            <a:ext cx="1465542" cy="454318"/>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6" descr="SGS Logo. Return to home page"/>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4652485" y="2401227"/>
            <a:ext cx="998069" cy="485786"/>
          </a:xfrm>
          <a:prstGeom prst="rect">
            <a:avLst/>
          </a:prstGeom>
          <a:solidFill>
            <a:schemeClr val="accent1"/>
          </a:solidFill>
          <a:extLst/>
        </p:spPr>
      </p:pic>
      <p:pic>
        <p:nvPicPr>
          <p:cNvPr id="64" name="Picture 7"/>
          <p:cNvPicPr>
            <a:picLocks noChangeAspect="1" noChangeArrowheads="1"/>
          </p:cNvPicPr>
          <p:nvPr/>
        </p:nvPicPr>
        <p:blipFill rotWithShape="1">
          <a:blip r:embed="rId25" cstate="print">
            <a:extLst>
              <a:ext uri="{28A0092B-C50C-407E-A947-70E740481C1C}">
                <a14:useLocalDpi xmlns:a14="http://schemas.microsoft.com/office/drawing/2010/main" val="0"/>
              </a:ext>
            </a:extLst>
          </a:blip>
          <a:srcRect l="21167" t="25188" r="67456" b="67943"/>
          <a:stretch/>
        </p:blipFill>
        <p:spPr bwMode="auto">
          <a:xfrm>
            <a:off x="5734996" y="2393648"/>
            <a:ext cx="1287324" cy="4857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5" name="Imagen 64"/>
          <p:cNvPicPr>
            <a:picLocks noChangeAspect="1"/>
          </p:cNvPicPr>
          <p:nvPr/>
        </p:nvPicPr>
        <p:blipFill>
          <a:blip r:embed="rId26"/>
          <a:stretch>
            <a:fillRect/>
          </a:stretch>
        </p:blipFill>
        <p:spPr>
          <a:xfrm>
            <a:off x="7075698" y="2384889"/>
            <a:ext cx="1091747" cy="485786"/>
          </a:xfrm>
          <a:prstGeom prst="rect">
            <a:avLst/>
          </a:prstGeom>
        </p:spPr>
      </p:pic>
      <p:sp>
        <p:nvSpPr>
          <p:cNvPr id="5" name="Rectángulo 4"/>
          <p:cNvSpPr/>
          <p:nvPr/>
        </p:nvSpPr>
        <p:spPr>
          <a:xfrm>
            <a:off x="-36512" y="845666"/>
            <a:ext cx="3488712" cy="400110"/>
          </a:xfrm>
          <a:prstGeom prst="rect">
            <a:avLst/>
          </a:prstGeom>
        </p:spPr>
        <p:txBody>
          <a:bodyPr wrap="none">
            <a:spAutoFit/>
          </a:bodyPr>
          <a:lstStyle/>
          <a:p>
            <a:r>
              <a:rPr lang="en-US" altLang="es-ES" sz="2000" dirty="0" smtClean="0">
                <a:solidFill>
                  <a:schemeClr val="accent1"/>
                </a:solidFill>
              </a:rPr>
              <a:t>Industrial partners. Air quality</a:t>
            </a:r>
            <a:endParaRPr lang="es-ES" sz="2000" dirty="0">
              <a:solidFill>
                <a:schemeClr val="accent1"/>
              </a:solidFill>
            </a:endParaRPr>
          </a:p>
        </p:txBody>
      </p:sp>
      <p:sp>
        <p:nvSpPr>
          <p:cNvPr id="66" name="Rectángulo 65"/>
          <p:cNvSpPr/>
          <p:nvPr/>
        </p:nvSpPr>
        <p:spPr>
          <a:xfrm>
            <a:off x="0" y="3509962"/>
            <a:ext cx="3188693" cy="400110"/>
          </a:xfrm>
          <a:prstGeom prst="rect">
            <a:avLst/>
          </a:prstGeom>
          <a:ln>
            <a:noFill/>
          </a:ln>
        </p:spPr>
        <p:txBody>
          <a:bodyPr wrap="none">
            <a:spAutoFit/>
          </a:bodyPr>
          <a:lstStyle/>
          <a:p>
            <a:r>
              <a:rPr lang="en-US" altLang="es-ES" sz="2000" dirty="0" smtClean="0">
                <a:solidFill>
                  <a:schemeClr val="accent1"/>
                </a:solidFill>
              </a:rPr>
              <a:t>Industrial partners. Energy</a:t>
            </a:r>
            <a:endParaRPr lang="es-ES" sz="2000" dirty="0">
              <a:solidFill>
                <a:schemeClr val="accent1"/>
              </a:solidFill>
            </a:endParaRPr>
          </a:p>
        </p:txBody>
      </p:sp>
      <p:sp>
        <p:nvSpPr>
          <p:cNvPr id="69" name="Rectángulo 68"/>
          <p:cNvSpPr/>
          <p:nvPr/>
        </p:nvSpPr>
        <p:spPr>
          <a:xfrm>
            <a:off x="4452" y="5312631"/>
            <a:ext cx="3588098" cy="400110"/>
          </a:xfrm>
          <a:prstGeom prst="rect">
            <a:avLst/>
          </a:prstGeom>
          <a:ln>
            <a:noFill/>
          </a:ln>
        </p:spPr>
        <p:txBody>
          <a:bodyPr wrap="none">
            <a:spAutoFit/>
          </a:bodyPr>
          <a:lstStyle/>
          <a:p>
            <a:r>
              <a:rPr lang="en-US" altLang="es-ES" sz="2000" dirty="0" smtClean="0">
                <a:solidFill>
                  <a:schemeClr val="accent1"/>
                </a:solidFill>
              </a:rPr>
              <a:t>Industrial partners. Agriculture</a:t>
            </a:r>
            <a:endParaRPr lang="es-ES" sz="2000" dirty="0">
              <a:solidFill>
                <a:schemeClr val="accent1"/>
              </a:solidFill>
            </a:endParaRPr>
          </a:p>
        </p:txBody>
      </p:sp>
      <p:pic>
        <p:nvPicPr>
          <p:cNvPr id="16" name="Imagen 15"/>
          <p:cNvPicPr>
            <a:picLocks noChangeAspect="1"/>
          </p:cNvPicPr>
          <p:nvPr/>
        </p:nvPicPr>
        <p:blipFill rotWithShape="1">
          <a:blip r:embed="rId27"/>
          <a:srcRect l="9878" t="24905" r="7766" b="24905"/>
          <a:stretch/>
        </p:blipFill>
        <p:spPr>
          <a:xfrm>
            <a:off x="3190367" y="2353941"/>
            <a:ext cx="1377677" cy="565201"/>
          </a:xfrm>
          <a:prstGeom prst="rect">
            <a:avLst/>
          </a:prstGeom>
        </p:spPr>
      </p:pic>
      <p:pic>
        <p:nvPicPr>
          <p:cNvPr id="35" name="Picture 3" descr="G:\Dropbox\ES SERVICES BSC\Graphic Resources\LOGOS\PARTNERS &amp; STAKEHOLDERS\Codorniu.jpg"/>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a:off x="6504938" y="6091430"/>
            <a:ext cx="874524" cy="7774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16581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6369" y="53578"/>
            <a:ext cx="5975323" cy="696944"/>
          </a:xfrm>
        </p:spPr>
        <p:txBody>
          <a:bodyPr/>
          <a:lstStyle/>
          <a:p>
            <a:r>
              <a:rPr lang="en-US" sz="2400" kern="1200" dirty="0" smtClean="0">
                <a:solidFill>
                  <a:prstClr val="white"/>
                </a:solidFill>
                <a:ea typeface="+mn-ea"/>
                <a:cs typeface="+mn-cs"/>
              </a:rPr>
              <a:t>Barcelona Supercomputing Center</a:t>
            </a:r>
            <a:endParaRPr lang="en-US" dirty="0"/>
          </a:p>
        </p:txBody>
      </p:sp>
      <p:sp>
        <p:nvSpPr>
          <p:cNvPr id="44" name="Rectángulo 16"/>
          <p:cNvSpPr>
            <a:spLocks noChangeArrowheads="1"/>
          </p:cNvSpPr>
          <p:nvPr/>
        </p:nvSpPr>
        <p:spPr bwMode="auto">
          <a:xfrm>
            <a:off x="251520" y="1280446"/>
            <a:ext cx="4679303"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buFont typeface="Arial" panose="020B0604020202020204" pitchFamily="34" charset="0"/>
              <a:buChar char="•"/>
            </a:pPr>
            <a:r>
              <a:rPr lang="en-GB" altLang="es-ES" dirty="0"/>
              <a:t>Created in 2005; </a:t>
            </a:r>
            <a:r>
              <a:rPr lang="en-GB" altLang="es-ES" dirty="0" smtClean="0"/>
              <a:t>more than 400 </a:t>
            </a:r>
            <a:r>
              <a:rPr lang="en-GB" altLang="es-ES" dirty="0" smtClean="0"/>
              <a:t>employees</a:t>
            </a:r>
            <a:endParaRPr lang="en-GB" altLang="es-ES" dirty="0"/>
          </a:p>
          <a:p>
            <a:pPr eaLnBrk="1" hangingPunct="1">
              <a:buFont typeface="Arial" panose="020B0604020202020204" pitchFamily="34" charset="0"/>
              <a:buChar char="•"/>
            </a:pPr>
            <a:endParaRPr lang="en-GB" altLang="es-ES" dirty="0" smtClean="0"/>
          </a:p>
          <a:p>
            <a:pPr eaLnBrk="1" hangingPunct="1">
              <a:buFont typeface="Arial" panose="020B0604020202020204" pitchFamily="34" charset="0"/>
              <a:buChar char="•"/>
            </a:pPr>
            <a:r>
              <a:rPr lang="en-US" dirty="0"/>
              <a:t>BSC-CNS hosts </a:t>
            </a:r>
            <a:r>
              <a:rPr lang="en-US" dirty="0" err="1"/>
              <a:t>MareNostrum</a:t>
            </a:r>
            <a:r>
              <a:rPr lang="en-US" dirty="0"/>
              <a:t>, the most powerful supercomputer in </a:t>
            </a:r>
            <a:r>
              <a:rPr lang="en-US" dirty="0" smtClean="0"/>
              <a:t>Spain. </a:t>
            </a:r>
          </a:p>
          <a:p>
            <a:pPr eaLnBrk="1" hangingPunct="1">
              <a:buFont typeface="Arial" panose="020B0604020202020204" pitchFamily="34" charset="0"/>
              <a:buChar char="•"/>
            </a:pPr>
            <a:endParaRPr lang="en-US" dirty="0" smtClean="0"/>
          </a:p>
          <a:p>
            <a:pPr eaLnBrk="1" hangingPunct="1">
              <a:buFont typeface="Arial" panose="020B0604020202020204" pitchFamily="34" charset="0"/>
              <a:buChar char="•"/>
            </a:pPr>
            <a:r>
              <a:rPr lang="en-US" dirty="0" smtClean="0"/>
              <a:t>part </a:t>
            </a:r>
            <a:r>
              <a:rPr lang="en-US" dirty="0"/>
              <a:t>of the PRACE </a:t>
            </a:r>
            <a:r>
              <a:rPr lang="en-US" dirty="0" err="1"/>
              <a:t>Resarch</a:t>
            </a:r>
            <a:r>
              <a:rPr lang="en-US" dirty="0"/>
              <a:t> </a:t>
            </a:r>
            <a:r>
              <a:rPr lang="en-US" dirty="0" smtClean="0"/>
              <a:t>Infrastructure, a </a:t>
            </a:r>
            <a:r>
              <a:rPr lang="en-US" dirty="0"/>
              <a:t>pan-European </a:t>
            </a:r>
            <a:r>
              <a:rPr lang="en-US" dirty="0" smtClean="0"/>
              <a:t>supercomputing infrastructure</a:t>
            </a:r>
            <a:r>
              <a:rPr lang="en-US" u="sng" dirty="0">
                <a:hlinkClick r:id="rId3"/>
              </a:rPr>
              <a:t> </a:t>
            </a:r>
            <a:r>
              <a:rPr lang="en-US" dirty="0"/>
              <a:t>currently available for European scientists</a:t>
            </a:r>
            <a:r>
              <a:rPr lang="en-US" dirty="0" smtClean="0"/>
              <a:t>.</a:t>
            </a:r>
          </a:p>
          <a:p>
            <a:pPr eaLnBrk="1" hangingPunct="1">
              <a:buFont typeface="Arial" panose="020B0604020202020204" pitchFamily="34" charset="0"/>
              <a:buChar char="•"/>
            </a:pPr>
            <a:endParaRPr lang="en-GB" altLang="es-ES" dirty="0" smtClean="0"/>
          </a:p>
          <a:p>
            <a:pPr eaLnBrk="1" hangingPunct="1">
              <a:buFont typeface="Arial" panose="020B0604020202020204" pitchFamily="34" charset="0"/>
              <a:buChar char="•"/>
            </a:pPr>
            <a:r>
              <a:rPr lang="en-GB" altLang="es-ES" dirty="0" smtClean="0"/>
              <a:t>Research</a:t>
            </a:r>
            <a:r>
              <a:rPr lang="en-GB" altLang="es-ES" dirty="0"/>
              <a:t>, develop and manage information technology</a:t>
            </a:r>
          </a:p>
          <a:p>
            <a:pPr eaLnBrk="1" hangingPunct="1">
              <a:buFont typeface="Arial" panose="020B0604020202020204" pitchFamily="34" charset="0"/>
              <a:buChar char="•"/>
            </a:pPr>
            <a:endParaRPr lang="en-GB" altLang="es-ES" dirty="0" smtClean="0"/>
          </a:p>
          <a:p>
            <a:pPr eaLnBrk="1" hangingPunct="1">
              <a:buFont typeface="Arial" panose="020B0604020202020204" pitchFamily="34" charset="0"/>
              <a:buChar char="•"/>
            </a:pPr>
            <a:r>
              <a:rPr lang="en-GB" altLang="es-ES" dirty="0" smtClean="0"/>
              <a:t>Facilitate </a:t>
            </a:r>
            <a:r>
              <a:rPr lang="en-GB" altLang="es-ES" dirty="0"/>
              <a:t>scientific progress and its application in society</a:t>
            </a:r>
          </a:p>
        </p:txBody>
      </p:sp>
      <p:pic>
        <p:nvPicPr>
          <p:cNvPr id="45" name="Imagen 23"/>
          <p:cNvPicPr>
            <a:picLocks noChangeAspect="1"/>
          </p:cNvPicPr>
          <p:nvPr/>
        </p:nvPicPr>
        <p:blipFill rotWithShape="1">
          <a:blip r:embed="rId4">
            <a:extLst>
              <a:ext uri="{28A0092B-C50C-407E-A947-70E740481C1C}">
                <a14:useLocalDpi xmlns:a14="http://schemas.microsoft.com/office/drawing/2010/main" val="0"/>
              </a:ext>
            </a:extLst>
          </a:blip>
          <a:srcRect l="21130" r="6073"/>
          <a:stretch/>
        </p:blipFill>
        <p:spPr bwMode="auto">
          <a:xfrm>
            <a:off x="4930823" y="854582"/>
            <a:ext cx="4213177" cy="6184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7915915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Shape 3"/>
          <p:cNvSpPr txBox="1">
            <a:spLocks noChangeAspect="1" noChangeArrowheads="1"/>
          </p:cNvSpPr>
          <p:nvPr/>
        </p:nvSpPr>
        <p:spPr bwMode="auto">
          <a:xfrm>
            <a:off x="1371600" y="3654425"/>
            <a:ext cx="6400800"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s-ES" altLang="es-ES" sz="3200">
                <a:solidFill>
                  <a:srgbClr val="FFFFFF"/>
                </a:solidFill>
              </a:rPr>
              <a:t>Thank you!</a:t>
            </a:r>
          </a:p>
          <a:p>
            <a:pPr algn="ctr" eaLnBrk="1" hangingPunct="1"/>
            <a:endParaRPr lang="en-US" altLang="es-ES" sz="2400">
              <a:latin typeface="Calibri" panose="020F0502020204030204" pitchFamily="34" charset="0"/>
            </a:endParaRPr>
          </a:p>
        </p:txBody>
      </p:sp>
      <p:sp>
        <p:nvSpPr>
          <p:cNvPr id="4" name="TextShape 4"/>
          <p:cNvSpPr txBox="1">
            <a:spLocks noChangeArrowheads="1"/>
          </p:cNvSpPr>
          <p:nvPr/>
        </p:nvSpPr>
        <p:spPr bwMode="auto">
          <a:xfrm>
            <a:off x="1350963" y="4325938"/>
            <a:ext cx="6480175" cy="696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defRPr/>
            </a:pPr>
            <a:r>
              <a:rPr lang="es-ES" dirty="0" err="1" smtClean="0">
                <a:solidFill>
                  <a:srgbClr val="FFFFFF"/>
                </a:solidFill>
                <a:latin typeface="+mn-lt"/>
              </a:rPr>
              <a:t>For</a:t>
            </a:r>
            <a:r>
              <a:rPr lang="es-ES" dirty="0" smtClean="0">
                <a:solidFill>
                  <a:srgbClr val="FFFFFF"/>
                </a:solidFill>
                <a:latin typeface="+mn-lt"/>
              </a:rPr>
              <a:t> </a:t>
            </a:r>
            <a:r>
              <a:rPr lang="es-ES" dirty="0" err="1" smtClean="0">
                <a:solidFill>
                  <a:srgbClr val="FFFFFF"/>
                </a:solidFill>
                <a:latin typeface="+mn-lt"/>
              </a:rPr>
              <a:t>further</a:t>
            </a:r>
            <a:r>
              <a:rPr lang="es-ES" dirty="0" smtClean="0">
                <a:solidFill>
                  <a:srgbClr val="FFFFFF"/>
                </a:solidFill>
                <a:latin typeface="+mn-lt"/>
              </a:rPr>
              <a:t> </a:t>
            </a:r>
            <a:r>
              <a:rPr lang="es-ES" dirty="0" err="1" smtClean="0">
                <a:solidFill>
                  <a:srgbClr val="FFFFFF"/>
                </a:solidFill>
                <a:latin typeface="+mn-lt"/>
              </a:rPr>
              <a:t>information</a:t>
            </a:r>
            <a:r>
              <a:rPr lang="es-ES" dirty="0" smtClean="0">
                <a:solidFill>
                  <a:srgbClr val="FFFFFF"/>
                </a:solidFill>
                <a:latin typeface="+mn-lt"/>
              </a:rPr>
              <a:t> </a:t>
            </a:r>
            <a:r>
              <a:rPr lang="es-ES" dirty="0" err="1" smtClean="0">
                <a:solidFill>
                  <a:srgbClr val="FFFFFF"/>
                </a:solidFill>
                <a:latin typeface="+mn-lt"/>
              </a:rPr>
              <a:t>please</a:t>
            </a:r>
            <a:r>
              <a:rPr lang="es-ES" dirty="0" smtClean="0">
                <a:solidFill>
                  <a:srgbClr val="FFFFFF"/>
                </a:solidFill>
                <a:latin typeface="+mn-lt"/>
              </a:rPr>
              <a:t> </a:t>
            </a:r>
            <a:r>
              <a:rPr lang="es-ES" dirty="0" err="1" smtClean="0">
                <a:solidFill>
                  <a:srgbClr val="FFFFFF"/>
                </a:solidFill>
                <a:latin typeface="+mn-lt"/>
              </a:rPr>
              <a:t>contact</a:t>
            </a:r>
            <a:endParaRPr lang="es-ES" dirty="0" smtClean="0">
              <a:solidFill>
                <a:srgbClr val="FFFFFF"/>
              </a:solidFill>
              <a:latin typeface="+mn-lt"/>
            </a:endParaRPr>
          </a:p>
          <a:p>
            <a:pPr algn="ctr" eaLnBrk="1" hangingPunct="1">
              <a:defRPr/>
            </a:pPr>
            <a:r>
              <a:rPr lang="es-ES" dirty="0">
                <a:solidFill>
                  <a:srgbClr val="FFFFFF"/>
                </a:solidFill>
                <a:latin typeface="+mn-lt"/>
              </a:rPr>
              <a:t>info-services-es@bsc.es </a:t>
            </a:r>
            <a:endParaRPr lang="es-ES" dirty="0" smtClean="0">
              <a:solidFill>
                <a:srgbClr val="FFFFFF"/>
              </a:solidFill>
              <a:latin typeface="+mn-lt"/>
            </a:endParaRPr>
          </a:p>
        </p:txBody>
      </p:sp>
    </p:spTree>
    <p:extLst>
      <p:ext uri="{BB962C8B-B14F-4D97-AF65-F5344CB8AC3E}">
        <p14:creationId xmlns:p14="http://schemas.microsoft.com/office/powerpoint/2010/main" val="34511507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6369" y="53578"/>
            <a:ext cx="5975323" cy="696944"/>
          </a:xfrm>
        </p:spPr>
        <p:txBody>
          <a:bodyPr/>
          <a:lstStyle/>
          <a:p>
            <a:r>
              <a:rPr lang="en-US" sz="2400" kern="1200" dirty="0" smtClean="0">
                <a:solidFill>
                  <a:prstClr val="white"/>
                </a:solidFill>
                <a:ea typeface="+mn-ea"/>
                <a:cs typeface="+mn-cs"/>
              </a:rPr>
              <a:t>Earth Sciences Department structure</a:t>
            </a:r>
            <a:endParaRPr lang="en-US" dirty="0"/>
          </a:p>
        </p:txBody>
      </p:sp>
      <p:sp>
        <p:nvSpPr>
          <p:cNvPr id="33" name="Rounded Rectangle 32"/>
          <p:cNvSpPr/>
          <p:nvPr/>
        </p:nvSpPr>
        <p:spPr>
          <a:xfrm>
            <a:off x="899592" y="2069802"/>
            <a:ext cx="7344816" cy="3486469"/>
          </a:xfrm>
          <a:prstGeom prst="roundRect">
            <a:avLst>
              <a:gd name="adj" fmla="val 9291"/>
            </a:avLst>
          </a:prstGeom>
          <a:solidFill>
            <a:srgbClr val="1F497D"/>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34" name="Rectangle 33"/>
          <p:cNvSpPr/>
          <p:nvPr/>
        </p:nvSpPr>
        <p:spPr>
          <a:xfrm>
            <a:off x="1443331" y="1897937"/>
            <a:ext cx="6600079" cy="1218860"/>
          </a:xfrm>
          <a:prstGeom prst="rect">
            <a:avLst/>
          </a:prstGeom>
          <a:solidFill>
            <a:srgbClr val="4F81BD">
              <a:lumMod val="60000"/>
              <a:lumOff val="40000"/>
            </a:srgbClr>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35" name="Rectangle 34"/>
          <p:cNvSpPr/>
          <p:nvPr/>
        </p:nvSpPr>
        <p:spPr>
          <a:xfrm>
            <a:off x="1443331" y="3106490"/>
            <a:ext cx="3300040" cy="1534316"/>
          </a:xfrm>
          <a:prstGeom prst="rect">
            <a:avLst/>
          </a:prstGeom>
          <a:solidFill>
            <a:srgbClr val="4F81BD">
              <a:lumMod val="60000"/>
              <a:lumOff val="40000"/>
            </a:srgbClr>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36" name="Rectangle 35"/>
          <p:cNvSpPr/>
          <p:nvPr/>
        </p:nvSpPr>
        <p:spPr>
          <a:xfrm>
            <a:off x="1443331" y="4643521"/>
            <a:ext cx="6600079" cy="1127833"/>
          </a:xfrm>
          <a:prstGeom prst="rect">
            <a:avLst/>
          </a:prstGeom>
          <a:solidFill>
            <a:srgbClr val="FF9966"/>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37" name="TextBox 36"/>
          <p:cNvSpPr txBox="1"/>
          <p:nvPr/>
        </p:nvSpPr>
        <p:spPr>
          <a:xfrm rot="16200000">
            <a:off x="-829253" y="3670884"/>
            <a:ext cx="3901956" cy="369332"/>
          </a:xfrm>
          <a:prstGeom prst="rect">
            <a:avLst/>
          </a:prstGeom>
          <a:noFill/>
        </p:spPr>
        <p:txBody>
          <a:bodyPr wrap="square" rtlCol="0">
            <a:spAutoFit/>
          </a:bodyPr>
          <a:lstStyle/>
          <a:p>
            <a:pPr algn="ctr" eaLnBrk="1" fontAlgn="auto" hangingPunct="1">
              <a:spcBef>
                <a:spcPts val="0"/>
              </a:spcBef>
              <a:spcAft>
                <a:spcPts val="0"/>
              </a:spcAft>
            </a:pPr>
            <a:r>
              <a:rPr lang="en-US" b="1" dirty="0" smtClean="0">
                <a:solidFill>
                  <a:prstClr val="white"/>
                </a:solidFill>
                <a:latin typeface="Calibri"/>
                <a:ea typeface="+mn-ea"/>
              </a:rPr>
              <a:t>Management</a:t>
            </a:r>
            <a:endParaRPr lang="en-US" b="1" dirty="0">
              <a:solidFill>
                <a:prstClr val="white"/>
              </a:solidFill>
              <a:latin typeface="Calibri"/>
              <a:ea typeface="+mn-ea"/>
            </a:endParaRPr>
          </a:p>
        </p:txBody>
      </p:sp>
      <p:sp>
        <p:nvSpPr>
          <p:cNvPr id="38" name="TextBox 37"/>
          <p:cNvSpPr txBox="1"/>
          <p:nvPr/>
        </p:nvSpPr>
        <p:spPr>
          <a:xfrm>
            <a:off x="1443331" y="2114623"/>
            <a:ext cx="6600079" cy="615553"/>
          </a:xfrm>
          <a:prstGeom prst="rect">
            <a:avLst/>
          </a:prstGeom>
          <a:noFill/>
        </p:spPr>
        <p:txBody>
          <a:bodyPr wrap="square" rtlCol="0">
            <a:spAutoFit/>
          </a:bodyPr>
          <a:lstStyle/>
          <a:p>
            <a:pPr algn="ctr" eaLnBrk="1" fontAlgn="auto" hangingPunct="1">
              <a:spcBef>
                <a:spcPts val="0"/>
              </a:spcBef>
              <a:spcAft>
                <a:spcPts val="0"/>
              </a:spcAft>
            </a:pPr>
            <a:r>
              <a:rPr lang="en-US" b="1" dirty="0" smtClean="0">
                <a:solidFill>
                  <a:srgbClr val="1F497D"/>
                </a:solidFill>
                <a:latin typeface="Calibri"/>
                <a:ea typeface="+mn-ea"/>
              </a:rPr>
              <a:t>Computational Earth Sciences (CES)</a:t>
            </a:r>
          </a:p>
          <a:p>
            <a:pPr algn="ctr" eaLnBrk="1" fontAlgn="auto" hangingPunct="1">
              <a:spcBef>
                <a:spcPts val="0"/>
              </a:spcBef>
              <a:spcAft>
                <a:spcPts val="0"/>
              </a:spcAft>
            </a:pPr>
            <a:r>
              <a:rPr lang="en-US" sz="1600" dirty="0" smtClean="0">
                <a:solidFill>
                  <a:srgbClr val="1F497D"/>
                </a:solidFill>
                <a:latin typeface="Calibri"/>
                <a:ea typeface="+mn-ea"/>
              </a:rPr>
              <a:t>HPC, software development and IT </a:t>
            </a:r>
            <a:r>
              <a:rPr lang="en-US" sz="1600" dirty="0">
                <a:solidFill>
                  <a:srgbClr val="1F497D"/>
                </a:solidFill>
                <a:latin typeface="Calibri"/>
                <a:ea typeface="+mn-ea"/>
              </a:rPr>
              <a:t>s</a:t>
            </a:r>
            <a:r>
              <a:rPr lang="en-US" sz="1600" dirty="0" smtClean="0">
                <a:solidFill>
                  <a:srgbClr val="1F497D"/>
                </a:solidFill>
                <a:latin typeface="Calibri"/>
                <a:ea typeface="+mn-ea"/>
              </a:rPr>
              <a:t>upport</a:t>
            </a:r>
            <a:endParaRPr lang="en-US" sz="1600" dirty="0">
              <a:solidFill>
                <a:srgbClr val="1F497D"/>
              </a:solidFill>
              <a:latin typeface="Calibri"/>
              <a:ea typeface="+mn-ea"/>
            </a:endParaRPr>
          </a:p>
        </p:txBody>
      </p:sp>
      <p:sp>
        <p:nvSpPr>
          <p:cNvPr id="39" name="TextBox 38"/>
          <p:cNvSpPr txBox="1"/>
          <p:nvPr/>
        </p:nvSpPr>
        <p:spPr>
          <a:xfrm>
            <a:off x="1443330" y="4884271"/>
            <a:ext cx="6600079" cy="615553"/>
          </a:xfrm>
          <a:prstGeom prst="rect">
            <a:avLst/>
          </a:prstGeom>
          <a:noFill/>
        </p:spPr>
        <p:txBody>
          <a:bodyPr wrap="square" rtlCol="0">
            <a:spAutoFit/>
          </a:bodyPr>
          <a:lstStyle/>
          <a:p>
            <a:pPr algn="ctr" eaLnBrk="1" fontAlgn="auto" hangingPunct="1">
              <a:spcBef>
                <a:spcPts val="0"/>
              </a:spcBef>
              <a:spcAft>
                <a:spcPts val="0"/>
              </a:spcAft>
            </a:pPr>
            <a:r>
              <a:rPr lang="en-US" b="1" dirty="0" smtClean="0">
                <a:solidFill>
                  <a:srgbClr val="1F497D"/>
                </a:solidFill>
                <a:latin typeface="Calibri"/>
                <a:ea typeface="+mn-ea"/>
              </a:rPr>
              <a:t>Earth System Services (ESS)</a:t>
            </a:r>
          </a:p>
          <a:p>
            <a:pPr algn="ctr" eaLnBrk="1" fontAlgn="auto" hangingPunct="1">
              <a:spcBef>
                <a:spcPts val="0"/>
              </a:spcBef>
              <a:spcAft>
                <a:spcPts val="0"/>
              </a:spcAft>
            </a:pPr>
            <a:r>
              <a:rPr lang="en-US" sz="1600" dirty="0" smtClean="0">
                <a:solidFill>
                  <a:srgbClr val="1F497D"/>
                </a:solidFill>
                <a:latin typeface="Calibri"/>
                <a:ea typeface="+mn-ea"/>
              </a:rPr>
              <a:t>Knowledge and technology transfer</a:t>
            </a:r>
            <a:endParaRPr lang="en-US" sz="1600" dirty="0">
              <a:solidFill>
                <a:srgbClr val="1F497D"/>
              </a:solidFill>
              <a:latin typeface="Calibri"/>
              <a:ea typeface="+mn-ea"/>
            </a:endParaRPr>
          </a:p>
        </p:txBody>
      </p:sp>
      <p:sp>
        <p:nvSpPr>
          <p:cNvPr id="40" name="TextBox 39"/>
          <p:cNvSpPr txBox="1"/>
          <p:nvPr/>
        </p:nvSpPr>
        <p:spPr>
          <a:xfrm>
            <a:off x="1443329" y="3422290"/>
            <a:ext cx="3297480" cy="861774"/>
          </a:xfrm>
          <a:prstGeom prst="rect">
            <a:avLst/>
          </a:prstGeom>
          <a:noFill/>
        </p:spPr>
        <p:txBody>
          <a:bodyPr wrap="square" rtlCol="0">
            <a:spAutoFit/>
          </a:bodyPr>
          <a:lstStyle/>
          <a:p>
            <a:pPr algn="ctr" eaLnBrk="1" fontAlgn="auto" hangingPunct="1">
              <a:spcBef>
                <a:spcPts val="0"/>
              </a:spcBef>
              <a:spcAft>
                <a:spcPts val="0"/>
              </a:spcAft>
            </a:pPr>
            <a:r>
              <a:rPr lang="en-US" b="1" dirty="0" smtClean="0">
                <a:solidFill>
                  <a:srgbClr val="1F497D"/>
                </a:solidFill>
                <a:latin typeface="Calibri"/>
                <a:ea typeface="+mn-ea"/>
              </a:rPr>
              <a:t>Climate Predictions (CP)</a:t>
            </a:r>
          </a:p>
          <a:p>
            <a:pPr algn="ctr" eaLnBrk="1" fontAlgn="auto" hangingPunct="1">
              <a:spcBef>
                <a:spcPts val="0"/>
              </a:spcBef>
              <a:spcAft>
                <a:spcPts val="0"/>
              </a:spcAft>
            </a:pPr>
            <a:r>
              <a:rPr lang="en-US" sz="1600" dirty="0" smtClean="0">
                <a:solidFill>
                  <a:srgbClr val="1F497D"/>
                </a:solidFill>
                <a:latin typeface="Calibri"/>
                <a:ea typeface="+mn-ea"/>
              </a:rPr>
              <a:t>Research line on climate modelling </a:t>
            </a:r>
          </a:p>
          <a:p>
            <a:pPr algn="ctr" eaLnBrk="1" fontAlgn="auto" hangingPunct="1">
              <a:spcBef>
                <a:spcPts val="0"/>
              </a:spcBef>
              <a:spcAft>
                <a:spcPts val="0"/>
              </a:spcAft>
            </a:pPr>
            <a:r>
              <a:rPr lang="en-US" sz="1600" dirty="0" smtClean="0">
                <a:solidFill>
                  <a:srgbClr val="1F497D"/>
                </a:solidFill>
                <a:latin typeface="Calibri"/>
                <a:ea typeface="+mn-ea"/>
              </a:rPr>
              <a:t>at sub-seasonal to decadal scales</a:t>
            </a:r>
            <a:endParaRPr lang="en-US" sz="1600" dirty="0">
              <a:solidFill>
                <a:srgbClr val="1F497D"/>
              </a:solidFill>
              <a:latin typeface="Calibri"/>
              <a:ea typeface="+mn-ea"/>
            </a:endParaRPr>
          </a:p>
        </p:txBody>
      </p:sp>
      <p:sp>
        <p:nvSpPr>
          <p:cNvPr id="41" name="Rectangle 40"/>
          <p:cNvSpPr/>
          <p:nvPr/>
        </p:nvSpPr>
        <p:spPr>
          <a:xfrm>
            <a:off x="4740809" y="3106490"/>
            <a:ext cx="3300040" cy="1534316"/>
          </a:xfrm>
          <a:prstGeom prst="rect">
            <a:avLst/>
          </a:prstGeom>
          <a:solidFill>
            <a:srgbClr val="4F81BD">
              <a:lumMod val="60000"/>
              <a:lumOff val="40000"/>
            </a:srgbClr>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42" name="TextBox 41"/>
          <p:cNvSpPr txBox="1"/>
          <p:nvPr/>
        </p:nvSpPr>
        <p:spPr>
          <a:xfrm>
            <a:off x="4740809" y="3422290"/>
            <a:ext cx="3287577" cy="861774"/>
          </a:xfrm>
          <a:prstGeom prst="rect">
            <a:avLst/>
          </a:prstGeom>
          <a:noFill/>
        </p:spPr>
        <p:txBody>
          <a:bodyPr wrap="square" rtlCol="0">
            <a:spAutoFit/>
          </a:bodyPr>
          <a:lstStyle/>
          <a:p>
            <a:pPr algn="ctr" eaLnBrk="1" fontAlgn="auto" hangingPunct="1">
              <a:spcBef>
                <a:spcPts val="0"/>
              </a:spcBef>
              <a:spcAft>
                <a:spcPts val="0"/>
              </a:spcAft>
            </a:pPr>
            <a:r>
              <a:rPr lang="en-US" b="1" dirty="0" smtClean="0">
                <a:solidFill>
                  <a:srgbClr val="1F497D"/>
                </a:solidFill>
                <a:latin typeface="Calibri"/>
                <a:ea typeface="+mn-ea"/>
              </a:rPr>
              <a:t>Atmospheric Composition (AC)</a:t>
            </a:r>
          </a:p>
          <a:p>
            <a:pPr algn="ctr" eaLnBrk="1" fontAlgn="auto" hangingPunct="1">
              <a:spcBef>
                <a:spcPts val="0"/>
              </a:spcBef>
              <a:spcAft>
                <a:spcPts val="0"/>
              </a:spcAft>
            </a:pPr>
            <a:r>
              <a:rPr lang="en-US" sz="1600" dirty="0" smtClean="0">
                <a:solidFill>
                  <a:srgbClr val="1F497D"/>
                </a:solidFill>
                <a:latin typeface="Calibri"/>
                <a:ea typeface="+mn-ea"/>
              </a:rPr>
              <a:t>Research line on air quality and mineral dust modelling</a:t>
            </a:r>
            <a:endParaRPr lang="en-US" sz="1600" dirty="0">
              <a:solidFill>
                <a:srgbClr val="1F497D"/>
              </a:solidFill>
              <a:latin typeface="Calibri"/>
              <a:ea typeface="+mn-ea"/>
            </a:endParaRPr>
          </a:p>
        </p:txBody>
      </p:sp>
      <p:sp>
        <p:nvSpPr>
          <p:cNvPr id="43" name="TextBox 42"/>
          <p:cNvSpPr txBox="1"/>
          <p:nvPr/>
        </p:nvSpPr>
        <p:spPr>
          <a:xfrm>
            <a:off x="1457072" y="1421730"/>
            <a:ext cx="6571313" cy="461665"/>
          </a:xfrm>
          <a:prstGeom prst="rect">
            <a:avLst/>
          </a:prstGeom>
          <a:noFill/>
        </p:spPr>
        <p:txBody>
          <a:bodyPr wrap="square" rtlCol="0">
            <a:spAutoFit/>
          </a:bodyPr>
          <a:lstStyle/>
          <a:p>
            <a:pPr algn="ctr" eaLnBrk="1" fontAlgn="auto" hangingPunct="1">
              <a:spcBef>
                <a:spcPts val="0"/>
              </a:spcBef>
              <a:spcAft>
                <a:spcPts val="0"/>
              </a:spcAft>
            </a:pPr>
            <a:r>
              <a:rPr lang="en-US" sz="2400" b="1" dirty="0" smtClean="0">
                <a:solidFill>
                  <a:srgbClr val="1F497D">
                    <a:lumMod val="50000"/>
                  </a:srgbClr>
                </a:solidFill>
                <a:latin typeface="Calibri"/>
                <a:ea typeface="+mn-ea"/>
              </a:rPr>
              <a:t>EARTH SCIENCES DEPARTMENT (BSC-ES)</a:t>
            </a:r>
          </a:p>
        </p:txBody>
      </p:sp>
    </p:spTree>
    <p:extLst>
      <p:ext uri="{BB962C8B-B14F-4D97-AF65-F5344CB8AC3E}">
        <p14:creationId xmlns:p14="http://schemas.microsoft.com/office/powerpoint/2010/main" val="6496325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1 Título"/>
          <p:cNvSpPr>
            <a:spLocks noGrp="1"/>
          </p:cNvSpPr>
          <p:nvPr>
            <p:ph type="title"/>
          </p:nvPr>
        </p:nvSpPr>
        <p:spPr bwMode="auto">
          <a:xfrm>
            <a:off x="457200" y="3176588"/>
            <a:ext cx="8229600" cy="6667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a:r>
              <a:rPr lang="es-ES" altLang="es-ES" sz="2800" dirty="0" err="1" smtClean="0">
                <a:ea typeface="ＭＳ Ｐゴシック" panose="020B0600070205080204" pitchFamily="34" charset="-128"/>
              </a:rPr>
              <a:t>Research</a:t>
            </a:r>
            <a:r>
              <a:rPr lang="es-ES" altLang="es-ES" sz="2800" dirty="0" smtClean="0">
                <a:ea typeface="ＭＳ Ｐゴシック" panose="020B0600070205080204" pitchFamily="34" charset="-128"/>
              </a:rPr>
              <a:t> </a:t>
            </a:r>
            <a:r>
              <a:rPr lang="es-ES" altLang="es-ES" sz="2800" dirty="0" err="1" smtClean="0">
                <a:ea typeface="ＭＳ Ｐゴシック" panose="020B0600070205080204" pitchFamily="34" charset="-128"/>
              </a:rPr>
              <a:t>lines</a:t>
            </a:r>
            <a:r>
              <a:rPr lang="es-ES" altLang="es-ES" sz="2800" dirty="0" smtClean="0">
                <a:ea typeface="ＭＳ Ｐゴシック" panose="020B0600070205080204" pitchFamily="34" charset="-128"/>
              </a:rPr>
              <a:t>:</a:t>
            </a:r>
            <a:br>
              <a:rPr lang="es-ES" altLang="es-ES" sz="2800" dirty="0" smtClean="0">
                <a:ea typeface="ＭＳ Ｐゴシック" panose="020B0600070205080204" pitchFamily="34" charset="-128"/>
              </a:rPr>
            </a:br>
            <a:r>
              <a:rPr lang="es-ES" altLang="es-ES" sz="2800" dirty="0" err="1" smtClean="0">
                <a:ea typeface="ＭＳ Ｐゴシック" panose="020B0600070205080204" pitchFamily="34" charset="-128"/>
              </a:rPr>
              <a:t>Climate</a:t>
            </a:r>
            <a:r>
              <a:rPr lang="es-ES" altLang="es-ES" sz="2800" dirty="0" smtClean="0">
                <a:ea typeface="ＭＳ Ｐゴシック" panose="020B0600070205080204" pitchFamily="34" charset="-128"/>
              </a:rPr>
              <a:t> </a:t>
            </a:r>
            <a:r>
              <a:rPr lang="es-ES" altLang="es-ES" sz="2800" dirty="0" err="1" smtClean="0">
                <a:ea typeface="ＭＳ Ｐゴシック" panose="020B0600070205080204" pitchFamily="34" charset="-128"/>
              </a:rPr>
              <a:t>predictions</a:t>
            </a:r>
            <a:endParaRPr lang="es-ES" altLang="es-ES" sz="2800" dirty="0" smtClean="0">
              <a:ea typeface="ＭＳ Ｐゴシック" panose="020B0600070205080204" pitchFamily="34" charset="-128"/>
            </a:endParaRPr>
          </a:p>
        </p:txBody>
      </p:sp>
    </p:spTree>
    <p:extLst>
      <p:ext uri="{BB962C8B-B14F-4D97-AF65-F5344CB8AC3E}">
        <p14:creationId xmlns:p14="http://schemas.microsoft.com/office/powerpoint/2010/main" val="8142238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57145" y="-18430"/>
            <a:ext cx="6430980" cy="696912"/>
          </a:xfrm>
        </p:spPr>
        <p:txBody>
          <a:bodyPr/>
          <a:lstStyle/>
          <a:p>
            <a:pPr>
              <a:defRPr/>
            </a:pPr>
            <a:r>
              <a:rPr lang="es-ES_tradnl" sz="2400" dirty="0" smtClean="0"/>
              <a:t>BSC </a:t>
            </a:r>
            <a:r>
              <a:rPr lang="en-US" sz="2400" dirty="0" smtClean="0"/>
              <a:t>partnership </a:t>
            </a:r>
            <a:r>
              <a:rPr lang="en-US" sz="2400" dirty="0"/>
              <a:t>in </a:t>
            </a:r>
            <a:r>
              <a:rPr lang="en-US" sz="2400" dirty="0" smtClean="0"/>
              <a:t/>
            </a:r>
            <a:br>
              <a:rPr lang="en-US" sz="2400" dirty="0" smtClean="0"/>
            </a:br>
            <a:r>
              <a:rPr lang="en-US" sz="2400" dirty="0" smtClean="0"/>
              <a:t>EU </a:t>
            </a:r>
            <a:r>
              <a:rPr lang="en-US" sz="2400" dirty="0"/>
              <a:t>Projects </a:t>
            </a:r>
            <a:r>
              <a:rPr lang="en-US" sz="2400" dirty="0" smtClean="0"/>
              <a:t>in </a:t>
            </a:r>
            <a:r>
              <a:rPr lang="en-US" sz="2400" dirty="0"/>
              <a:t>climate </a:t>
            </a:r>
            <a:r>
              <a:rPr lang="en-US" sz="2400" dirty="0" smtClean="0"/>
              <a:t>services</a:t>
            </a:r>
            <a:endParaRPr lang="es-ES" sz="2400" dirty="0"/>
          </a:p>
        </p:txBody>
      </p:sp>
      <p:sp>
        <p:nvSpPr>
          <p:cNvPr id="58" name="Text Box 9"/>
          <p:cNvSpPr txBox="1">
            <a:spLocks noChangeArrowheads="1"/>
          </p:cNvSpPr>
          <p:nvPr/>
        </p:nvSpPr>
        <p:spPr bwMode="auto">
          <a:xfrm>
            <a:off x="3491880" y="2041140"/>
            <a:ext cx="5591224" cy="105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9360" tIns="51480" rIns="99360" bIns="51480" anchor="ct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ＭＳ Ｐゴシック" charset="0"/>
                <a:cs typeface="DejaVu Sans" charset="0"/>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5pPr>
            <a:lvl6pPr marL="25146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6pPr>
            <a:lvl7pPr marL="29718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7pPr>
            <a:lvl8pPr marL="34290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8pPr>
            <a:lvl9pPr marL="38862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a:pPr>
            <a:r>
              <a:rPr kumimoji="0" lang="en-GB" sz="1800" b="1" i="0" u="none" strike="noStrike" kern="0" cap="none" spc="0" normalizeH="0" baseline="0" noProof="0" dirty="0">
                <a:ln>
                  <a:noFill/>
                </a:ln>
                <a:solidFill>
                  <a:srgbClr val="000000"/>
                </a:solidFill>
                <a:effectLst/>
                <a:uLnTx/>
                <a:uFillTx/>
                <a:latin typeface="Arial" charset="0"/>
                <a:ea typeface="ＭＳ Ｐゴシック" charset="0"/>
              </a:rPr>
              <a:t>EUPORIAS:</a:t>
            </a:r>
            <a:r>
              <a:rPr kumimoji="0" lang="en-GB" sz="1800" b="0" i="0" u="none" strike="noStrike" kern="0" cap="none" spc="0" normalizeH="0" baseline="0" noProof="0" dirty="0">
                <a:ln>
                  <a:noFill/>
                </a:ln>
                <a:solidFill>
                  <a:srgbClr val="000000"/>
                </a:solidFill>
                <a:effectLst/>
                <a:uLnTx/>
                <a:uFillTx/>
                <a:latin typeface="Arial" charset="0"/>
                <a:ea typeface="ＭＳ Ｐゴシック" charset="0"/>
              </a:rPr>
              <a:t> </a:t>
            </a:r>
            <a:r>
              <a:rPr kumimoji="0" lang="en-GB" sz="1800" b="0" i="0" u="none" strike="noStrike" kern="0" cap="none" spc="0" normalizeH="0" baseline="0" noProof="0" dirty="0" err="1">
                <a:ln>
                  <a:noFill/>
                </a:ln>
                <a:solidFill>
                  <a:prstClr val="black">
                    <a:lumMod val="65000"/>
                    <a:lumOff val="35000"/>
                  </a:prstClr>
                </a:solidFill>
                <a:effectLst/>
                <a:uLnTx/>
                <a:uFillTx/>
                <a:latin typeface="Arial" charset="0"/>
                <a:ea typeface="ＭＳ Ｐゴシック" charset="0"/>
              </a:rPr>
              <a:t>EUropean</a:t>
            </a:r>
            <a:r>
              <a:rPr kumimoji="0" lang="en-GB" sz="1800" b="0" i="0" u="none" strike="noStrike" kern="0" cap="none" spc="0" normalizeH="0" baseline="0" noProof="0" dirty="0">
                <a:ln>
                  <a:noFill/>
                </a:ln>
                <a:solidFill>
                  <a:prstClr val="black">
                    <a:lumMod val="65000"/>
                    <a:lumOff val="35000"/>
                  </a:prstClr>
                </a:solidFill>
                <a:effectLst/>
                <a:uLnTx/>
                <a:uFillTx/>
                <a:latin typeface="Arial" charset="0"/>
                <a:ea typeface="ＭＳ Ｐゴシック" charset="0"/>
              </a:rPr>
              <a:t> Provision Of Regional Impact Assessment on a Seasonal-to-decadal timescale</a:t>
            </a:r>
          </a:p>
        </p:txBody>
      </p:sp>
      <p:pic>
        <p:nvPicPr>
          <p:cNvPr id="61" name="Picture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51421" y="2329172"/>
            <a:ext cx="1125711" cy="216216"/>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62" name="Text Box 9"/>
          <p:cNvSpPr txBox="1">
            <a:spLocks noChangeArrowheads="1"/>
          </p:cNvSpPr>
          <p:nvPr/>
        </p:nvSpPr>
        <p:spPr bwMode="auto">
          <a:xfrm>
            <a:off x="3491880" y="1133698"/>
            <a:ext cx="5591224" cy="105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9360" tIns="51480" rIns="99360" bIns="51480" anchor="ct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ＭＳ Ｐゴシック" charset="0"/>
                <a:cs typeface="DejaVu Sans" charset="0"/>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5pPr>
            <a:lvl6pPr marL="25146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6pPr>
            <a:lvl7pPr marL="29718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7pPr>
            <a:lvl8pPr marL="34290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8pPr>
            <a:lvl9pPr marL="38862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a:pPr>
            <a:r>
              <a:rPr kumimoji="0" lang="en-GB" sz="1800" b="1" i="0" u="none" strike="noStrike" kern="0" cap="none" spc="0" normalizeH="0" baseline="0" noProof="0" dirty="0" smtClean="0">
                <a:ln>
                  <a:noFill/>
                </a:ln>
                <a:solidFill>
                  <a:srgbClr val="000000"/>
                </a:solidFill>
                <a:effectLst/>
                <a:uLnTx/>
                <a:uFillTx/>
                <a:latin typeface="Arial" charset="0"/>
                <a:ea typeface="ＭＳ Ｐゴシック" charset="0"/>
              </a:rPr>
              <a:t>SPECS: </a:t>
            </a:r>
            <a:r>
              <a:rPr kumimoji="0" lang="en-GB" sz="1800" b="0" i="0" u="none" strike="noStrike" kern="0" cap="none" spc="0" normalizeH="0" baseline="0" noProof="0" dirty="0" smtClean="0">
                <a:ln>
                  <a:noFill/>
                </a:ln>
                <a:solidFill>
                  <a:prstClr val="black">
                    <a:lumMod val="65000"/>
                    <a:lumOff val="35000"/>
                  </a:prstClr>
                </a:solidFill>
                <a:effectLst/>
                <a:uLnTx/>
                <a:uFillTx/>
                <a:latin typeface="Arial" charset="0"/>
                <a:ea typeface="ＭＳ Ｐゴシック" charset="0"/>
              </a:rPr>
              <a:t>Seasonal-to-decadal climate Prediction </a:t>
            </a:r>
            <a:r>
              <a:rPr kumimoji="0" lang="en-GB" sz="1800" b="0" i="0" u="none" strike="noStrike" kern="0" cap="none" spc="0" normalizeH="0" baseline="0" noProof="0" dirty="0">
                <a:ln>
                  <a:noFill/>
                </a:ln>
                <a:solidFill>
                  <a:prstClr val="black">
                    <a:lumMod val="65000"/>
                    <a:lumOff val="35000"/>
                  </a:prstClr>
                </a:solidFill>
                <a:effectLst/>
                <a:uLnTx/>
                <a:uFillTx/>
                <a:latin typeface="Arial" charset="0"/>
                <a:ea typeface="ＭＳ Ｐゴシック" charset="0"/>
              </a:rPr>
              <a:t>for the improvement of European Climate Services</a:t>
            </a:r>
          </a:p>
        </p:txBody>
      </p:sp>
      <p:pic>
        <p:nvPicPr>
          <p:cNvPr id="63" name="Picture 1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4175" y="1978981"/>
            <a:ext cx="1084134" cy="88271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64" name="Picture 1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67743" y="1387131"/>
            <a:ext cx="1009389" cy="36597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65" name="8 Imagen" descr="newa_logo_web_rgb.png"/>
          <p:cNvPicPr>
            <a:picLocks noChangeAspect="1"/>
          </p:cNvPicPr>
          <p:nvPr/>
        </p:nvPicPr>
        <p:blipFill>
          <a:blip r:embed="rId6" cstate="print"/>
          <a:srcRect l="27319" t="31970"/>
          <a:stretch>
            <a:fillRect/>
          </a:stretch>
        </p:blipFill>
        <p:spPr>
          <a:xfrm>
            <a:off x="2304795" y="3193268"/>
            <a:ext cx="972338" cy="350042"/>
          </a:xfrm>
          <a:prstGeom prst="rect">
            <a:avLst/>
          </a:prstGeom>
        </p:spPr>
      </p:pic>
      <p:sp>
        <p:nvSpPr>
          <p:cNvPr id="67" name="Rectángulo 15"/>
          <p:cNvSpPr/>
          <p:nvPr/>
        </p:nvSpPr>
        <p:spPr>
          <a:xfrm>
            <a:off x="3491880" y="3193268"/>
            <a:ext cx="5591224" cy="369332"/>
          </a:xfrm>
          <a:prstGeom prst="rect">
            <a:avLst/>
          </a:prstGeom>
        </p:spPr>
        <p:txBody>
          <a:bodyPr wrap="square">
            <a:spAutoFit/>
          </a:bodyPr>
          <a:lstStyle/>
          <a:p>
            <a:pPr fontAlgn="auto">
              <a:spcBef>
                <a:spcPts val="0"/>
              </a:spcBef>
              <a:spcAft>
                <a:spcPts val="0"/>
              </a:spcAft>
            </a:pPr>
            <a:r>
              <a:rPr lang="en-GB" b="1" dirty="0">
                <a:solidFill>
                  <a:srgbClr val="000000"/>
                </a:solidFill>
                <a:latin typeface="Arial" charset="0"/>
                <a:ea typeface="ＭＳ Ｐゴシック" charset="0"/>
              </a:rPr>
              <a:t>NEWA: </a:t>
            </a:r>
            <a:r>
              <a:rPr lang="en-GB" dirty="0">
                <a:solidFill>
                  <a:prstClr val="black">
                    <a:lumMod val="65000"/>
                    <a:lumOff val="35000"/>
                  </a:prstClr>
                </a:solidFill>
                <a:latin typeface="Arial" charset="0"/>
                <a:ea typeface="ＭＳ Ｐゴシック" charset="0"/>
              </a:rPr>
              <a:t>New European Wind Atlas</a:t>
            </a:r>
            <a:endParaRPr lang="es-ES" dirty="0">
              <a:solidFill>
                <a:prstClr val="black">
                  <a:lumMod val="65000"/>
                  <a:lumOff val="35000"/>
                </a:prstClr>
              </a:solidFill>
              <a:latin typeface="Arial" charset="0"/>
              <a:ea typeface="ＭＳ Ｐゴシック" charset="0"/>
            </a:endParaRPr>
          </a:p>
        </p:txBody>
      </p:sp>
      <p:pic>
        <p:nvPicPr>
          <p:cNvPr id="2050" name="Picture 2" descr="http://www.ucc.ie/en/media/research/researchatucc/h2020logo.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57145" y="4645129"/>
            <a:ext cx="1462528" cy="471783"/>
          </a:xfrm>
          <a:prstGeom prst="rect">
            <a:avLst/>
          </a:prstGeom>
          <a:noFill/>
          <a:extLst>
            <a:ext uri="{909E8E84-426E-40DD-AFC4-6F175D3DCCD1}">
              <a14:hiddenFill xmlns:a14="http://schemas.microsoft.com/office/drawing/2010/main">
                <a:solidFill>
                  <a:srgbClr val="FFFFFF"/>
                </a:solidFill>
              </a14:hiddenFill>
            </a:ext>
          </a:extLst>
        </p:spPr>
      </p:pic>
      <p:sp>
        <p:nvSpPr>
          <p:cNvPr id="19" name="Rectángulo 15"/>
          <p:cNvSpPr/>
          <p:nvPr/>
        </p:nvSpPr>
        <p:spPr>
          <a:xfrm>
            <a:off x="3491880" y="3879534"/>
            <a:ext cx="5591224" cy="923330"/>
          </a:xfrm>
          <a:prstGeom prst="rect">
            <a:avLst/>
          </a:prstGeom>
        </p:spPr>
        <p:txBody>
          <a:bodyPr wrap="square">
            <a:spAutoFit/>
          </a:bodyPr>
          <a:lstStyle/>
          <a:p>
            <a:pPr fontAlgn="auto">
              <a:spcBef>
                <a:spcPts val="0"/>
              </a:spcBef>
              <a:spcAft>
                <a:spcPts val="0"/>
              </a:spcAft>
            </a:pPr>
            <a:r>
              <a:rPr lang="en-GB" b="1" dirty="0" smtClean="0">
                <a:solidFill>
                  <a:srgbClr val="000000"/>
                </a:solidFill>
                <a:latin typeface="Arial" charset="0"/>
                <a:ea typeface="ＭＳ Ｐゴシック" charset="0"/>
              </a:rPr>
              <a:t>PRIMAVERA: </a:t>
            </a:r>
            <a:r>
              <a:rPr lang="en-US" dirty="0">
                <a:solidFill>
                  <a:prstClr val="black">
                    <a:lumMod val="65000"/>
                    <a:lumOff val="35000"/>
                  </a:prstClr>
                </a:solidFill>
                <a:latin typeface="Arial" charset="0"/>
                <a:ea typeface="ＭＳ Ｐゴシック" charset="0"/>
              </a:rPr>
              <a:t>Process-based climate simulation: advances in high-resolution modelling and </a:t>
            </a:r>
            <a:r>
              <a:rPr lang="en-US" dirty="0" smtClean="0">
                <a:solidFill>
                  <a:prstClr val="black">
                    <a:lumMod val="65000"/>
                    <a:lumOff val="35000"/>
                  </a:prstClr>
                </a:solidFill>
                <a:latin typeface="Arial" charset="0"/>
                <a:ea typeface="ＭＳ Ｐゴシック" charset="0"/>
              </a:rPr>
              <a:t>European </a:t>
            </a:r>
            <a:r>
              <a:rPr lang="en-US" dirty="0">
                <a:solidFill>
                  <a:prstClr val="black">
                    <a:lumMod val="65000"/>
                    <a:lumOff val="35000"/>
                  </a:prstClr>
                </a:solidFill>
                <a:latin typeface="Arial" charset="0"/>
                <a:ea typeface="ＭＳ Ｐゴシック" charset="0"/>
              </a:rPr>
              <a:t>climate risk assessment</a:t>
            </a:r>
            <a:endParaRPr lang="es-ES" dirty="0">
              <a:solidFill>
                <a:prstClr val="black">
                  <a:lumMod val="65000"/>
                  <a:lumOff val="35000"/>
                </a:prstClr>
              </a:solidFill>
              <a:latin typeface="Arial" charset="0"/>
              <a:ea typeface="ＭＳ Ｐゴシック" charset="0"/>
            </a:endParaRPr>
          </a:p>
        </p:txBody>
      </p:sp>
      <p:pic>
        <p:nvPicPr>
          <p:cNvPr id="1027"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353088" y="3985356"/>
            <a:ext cx="924045" cy="186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2" name="Rectángulo 15"/>
          <p:cNvSpPr/>
          <p:nvPr/>
        </p:nvSpPr>
        <p:spPr>
          <a:xfrm>
            <a:off x="3491880" y="5065476"/>
            <a:ext cx="5591224" cy="646331"/>
          </a:xfrm>
          <a:prstGeom prst="rect">
            <a:avLst/>
          </a:prstGeom>
        </p:spPr>
        <p:txBody>
          <a:bodyPr wrap="square">
            <a:spAutoFit/>
          </a:bodyPr>
          <a:lstStyle/>
          <a:p>
            <a:pPr fontAlgn="auto">
              <a:spcBef>
                <a:spcPts val="0"/>
              </a:spcBef>
              <a:spcAft>
                <a:spcPts val="0"/>
              </a:spcAft>
            </a:pPr>
            <a:r>
              <a:rPr lang="en-GB" b="1" dirty="0" smtClean="0">
                <a:solidFill>
                  <a:srgbClr val="000000"/>
                </a:solidFill>
                <a:latin typeface="Arial" charset="0"/>
                <a:ea typeface="ＭＳ Ｐゴシック" charset="0"/>
              </a:rPr>
              <a:t>IMPREX: </a:t>
            </a:r>
            <a:r>
              <a:rPr lang="en-US" dirty="0" smtClean="0">
                <a:solidFill>
                  <a:prstClr val="black">
                    <a:lumMod val="65000"/>
                    <a:lumOff val="35000"/>
                  </a:prstClr>
                </a:solidFill>
                <a:latin typeface="Arial" charset="0"/>
                <a:ea typeface="ＭＳ Ｐゴシック" charset="0"/>
              </a:rPr>
              <a:t>Improving predictions and management of hydrological Extremes</a:t>
            </a:r>
            <a:endParaRPr lang="es-ES" dirty="0">
              <a:solidFill>
                <a:prstClr val="black">
                  <a:lumMod val="65000"/>
                  <a:lumOff val="35000"/>
                </a:prstClr>
              </a:solidFill>
              <a:latin typeface="Arial" charset="0"/>
              <a:ea typeface="ＭＳ Ｐゴシック" charset="0"/>
            </a:endParaRPr>
          </a:p>
        </p:txBody>
      </p:sp>
      <p:sp>
        <p:nvSpPr>
          <p:cNvPr id="23" name="Rectángulo 15"/>
          <p:cNvSpPr/>
          <p:nvPr/>
        </p:nvSpPr>
        <p:spPr>
          <a:xfrm>
            <a:off x="3491880" y="5929572"/>
            <a:ext cx="5591224" cy="369332"/>
          </a:xfrm>
          <a:prstGeom prst="rect">
            <a:avLst/>
          </a:prstGeom>
        </p:spPr>
        <p:txBody>
          <a:bodyPr wrap="square">
            <a:spAutoFit/>
          </a:bodyPr>
          <a:lstStyle/>
          <a:p>
            <a:pPr fontAlgn="auto">
              <a:spcBef>
                <a:spcPts val="0"/>
              </a:spcBef>
              <a:spcAft>
                <a:spcPts val="0"/>
              </a:spcAft>
            </a:pPr>
            <a:r>
              <a:rPr lang="en-GB" b="1" dirty="0" smtClean="0">
                <a:solidFill>
                  <a:srgbClr val="000000"/>
                </a:solidFill>
                <a:latin typeface="Arial" charset="0"/>
                <a:ea typeface="ＭＳ Ｐゴシック" charset="0"/>
              </a:rPr>
              <a:t>CLIM4ENERGY: </a:t>
            </a:r>
            <a:r>
              <a:rPr lang="en-US" dirty="0" smtClean="0">
                <a:solidFill>
                  <a:prstClr val="black">
                    <a:lumMod val="65000"/>
                    <a:lumOff val="35000"/>
                  </a:prstClr>
                </a:solidFill>
                <a:latin typeface="Arial" charset="0"/>
                <a:ea typeface="ＭＳ Ｐゴシック" charset="0"/>
              </a:rPr>
              <a:t>Climate for Energy</a:t>
            </a:r>
            <a:endParaRPr lang="es-ES" dirty="0">
              <a:solidFill>
                <a:prstClr val="black">
                  <a:lumMod val="65000"/>
                  <a:lumOff val="35000"/>
                </a:prstClr>
              </a:solidFill>
              <a:latin typeface="Arial" charset="0"/>
              <a:ea typeface="ＭＳ Ｐゴシック" charset="0"/>
            </a:endParaRPr>
          </a:p>
        </p:txBody>
      </p:sp>
      <p:pic>
        <p:nvPicPr>
          <p:cNvPr id="1029" name="Picture 5" descr="Copernicus "/>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5912" y="5785556"/>
            <a:ext cx="1565405" cy="652252"/>
          </a:xfrm>
          <a:prstGeom prst="rect">
            <a:avLst/>
          </a:prstGeom>
          <a:noFill/>
          <a:extLst>
            <a:ext uri="{909E8E84-426E-40DD-AFC4-6F175D3DCCD1}">
              <a14:hiddenFill xmlns:a14="http://schemas.microsoft.com/office/drawing/2010/main">
                <a:solidFill>
                  <a:srgbClr val="FFFFFF"/>
                </a:solidFill>
              </a14:hiddenFill>
            </a:ext>
          </a:extLst>
        </p:spPr>
      </p:pic>
      <p:sp>
        <p:nvSpPr>
          <p:cNvPr id="5" name="4 Abrir llave"/>
          <p:cNvSpPr/>
          <p:nvPr/>
        </p:nvSpPr>
        <p:spPr>
          <a:xfrm>
            <a:off x="1834417" y="1387130"/>
            <a:ext cx="317003" cy="2382201"/>
          </a:xfrm>
          <a:prstGeom prst="leftBrace">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26" name="25 Abrir llave"/>
          <p:cNvSpPr/>
          <p:nvPr/>
        </p:nvSpPr>
        <p:spPr>
          <a:xfrm>
            <a:off x="1834418" y="3921733"/>
            <a:ext cx="289310" cy="1790074"/>
          </a:xfrm>
          <a:prstGeom prst="leftBrace">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27" name="26 Abrir llave"/>
          <p:cNvSpPr/>
          <p:nvPr/>
        </p:nvSpPr>
        <p:spPr>
          <a:xfrm>
            <a:off x="1832290" y="5857565"/>
            <a:ext cx="291437" cy="648071"/>
          </a:xfrm>
          <a:prstGeom prst="leftBrace">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pic>
        <p:nvPicPr>
          <p:cNvPr id="1026" name="Picture 2" descr="Screen_shot_2015-11-25_at_09.48.3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11066" y="5164061"/>
            <a:ext cx="1380814" cy="4167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48737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6369" y="53578"/>
            <a:ext cx="5975323" cy="696944"/>
          </a:xfrm>
        </p:spPr>
        <p:txBody>
          <a:bodyPr/>
          <a:lstStyle/>
          <a:p>
            <a:r>
              <a:rPr lang="en-US" sz="2400" kern="1200" dirty="0">
                <a:solidFill>
                  <a:prstClr val="white"/>
                </a:solidFill>
                <a:ea typeface="+mn-ea"/>
                <a:cs typeface="+mn-cs"/>
              </a:rPr>
              <a:t>Seasonal wind speed predictions </a:t>
            </a:r>
            <a:r>
              <a:rPr lang="en-US" sz="2400" kern="1200" dirty="0" smtClean="0">
                <a:solidFill>
                  <a:prstClr val="white"/>
                </a:solidFill>
                <a:ea typeface="+mn-ea"/>
                <a:cs typeface="+mn-cs"/>
              </a:rPr>
              <a:t/>
            </a:r>
            <a:br>
              <a:rPr lang="en-US" sz="2400" kern="1200" dirty="0" smtClean="0">
                <a:solidFill>
                  <a:prstClr val="white"/>
                </a:solidFill>
                <a:ea typeface="+mn-ea"/>
                <a:cs typeface="+mn-cs"/>
              </a:rPr>
            </a:br>
            <a:r>
              <a:rPr lang="en-US" sz="2400" kern="1200" dirty="0" smtClean="0">
                <a:solidFill>
                  <a:prstClr val="white"/>
                </a:solidFill>
                <a:ea typeface="+mn-ea"/>
                <a:cs typeface="+mn-cs"/>
              </a:rPr>
              <a:t>for </a:t>
            </a:r>
            <a:r>
              <a:rPr lang="en-US" sz="2400" kern="1200" dirty="0">
                <a:solidFill>
                  <a:prstClr val="white"/>
                </a:solidFill>
                <a:ea typeface="+mn-ea"/>
                <a:cs typeface="+mn-cs"/>
              </a:rPr>
              <a:t>the Energy sector</a:t>
            </a:r>
            <a:endParaRPr lang="en-US" dirty="0"/>
          </a:p>
        </p:txBody>
      </p:sp>
      <p:sp>
        <p:nvSpPr>
          <p:cNvPr id="13" name="11 Rectángulo redondeado"/>
          <p:cNvSpPr/>
          <p:nvPr/>
        </p:nvSpPr>
        <p:spPr>
          <a:xfrm>
            <a:off x="80345" y="1081290"/>
            <a:ext cx="9001000" cy="5669032"/>
          </a:xfrm>
          <a:prstGeom prst="roundRect">
            <a:avLst/>
          </a:prstGeom>
          <a:solidFill>
            <a:srgbClr val="4F81BD">
              <a:lumMod val="75000"/>
            </a:srgbClr>
          </a:solidFill>
          <a:ln>
            <a:solidFill>
              <a:srgbClr val="4F81BD">
                <a:lumMod val="75000"/>
              </a:srgbClr>
            </a:solidFill>
          </a:ln>
        </p:spPr>
        <p:txBody>
          <a:bodyPr wrap="none" rtlCol="0" anchor="t">
            <a:noAutofit/>
          </a:bodyPr>
          <a:lstStyle/>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0" cap="none" spc="0" normalizeH="0" baseline="0" noProof="0" dirty="0" smtClean="0">
              <a:ln>
                <a:noFill/>
              </a:ln>
              <a:solidFill>
                <a:srgbClr val="000000"/>
              </a:solidFill>
              <a:effectLst/>
              <a:uLnTx/>
              <a:uFillTx/>
              <a:latin typeface="Arial" charset="0"/>
              <a:ea typeface="ＭＳ Ｐゴシック" charset="0"/>
            </a:endParaRPr>
          </a:p>
        </p:txBody>
      </p:sp>
      <p:sp>
        <p:nvSpPr>
          <p:cNvPr id="14" name="8 Rectángulo redondeado"/>
          <p:cNvSpPr/>
          <p:nvPr/>
        </p:nvSpPr>
        <p:spPr>
          <a:xfrm>
            <a:off x="203937" y="1801370"/>
            <a:ext cx="5493032" cy="4824536"/>
          </a:xfrm>
          <a:prstGeom prst="roundRect">
            <a:avLst/>
          </a:prstGeom>
          <a:solidFill>
            <a:srgbClr val="4F81BD"/>
          </a:solidFill>
          <a:ln>
            <a:solidFill>
              <a:srgbClr val="4F81BD"/>
            </a:solidFill>
          </a:ln>
        </p:spPr>
        <p:txBody>
          <a:bodyPr wrap="none" rtlCol="0" anchor="t">
            <a:noAutofit/>
          </a:bodyPr>
          <a:lstStyle/>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0" cap="none" spc="0" normalizeH="0" baseline="0" noProof="0" dirty="0" smtClean="0">
              <a:ln>
                <a:noFill/>
              </a:ln>
              <a:solidFill>
                <a:srgbClr val="000000"/>
              </a:solidFill>
              <a:effectLst/>
              <a:uLnTx/>
              <a:uFillTx/>
              <a:latin typeface="Arial" charset="0"/>
              <a:ea typeface="ＭＳ Ｐゴシック" charset="0"/>
            </a:endParaRPr>
          </a:p>
        </p:txBody>
      </p:sp>
      <p:sp>
        <p:nvSpPr>
          <p:cNvPr id="15" name="6 Rectángulo redondeado"/>
          <p:cNvSpPr/>
          <p:nvPr/>
        </p:nvSpPr>
        <p:spPr>
          <a:xfrm>
            <a:off x="296370" y="2568676"/>
            <a:ext cx="2773116" cy="3841206"/>
          </a:xfrm>
          <a:prstGeom prst="roundRect">
            <a:avLst/>
          </a:prstGeom>
          <a:solidFill>
            <a:sysClr val="window" lastClr="FFFFFF">
              <a:lumMod val="85000"/>
            </a:sysClr>
          </a:solidFill>
          <a:ln>
            <a:solidFill>
              <a:sysClr val="window" lastClr="FFFFFF">
                <a:lumMod val="85000"/>
              </a:sysClr>
            </a:solidFill>
          </a:ln>
        </p:spPr>
        <p:txBody>
          <a:bodyPr wrap="none" rtlCol="0" anchor="t">
            <a:noAutofit/>
          </a:bodyPr>
          <a:lstStyle/>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0" cap="none" spc="0" normalizeH="0" baseline="0" noProof="0" dirty="0" smtClean="0">
              <a:ln>
                <a:noFill/>
              </a:ln>
              <a:solidFill>
                <a:srgbClr val="000000"/>
              </a:solidFill>
              <a:effectLst/>
              <a:uLnTx/>
              <a:uFillTx/>
              <a:latin typeface="Arial" charset="0"/>
              <a:ea typeface="ＭＳ Ｐゴシック" charset="0"/>
            </a:endParaRPr>
          </a:p>
        </p:txBody>
      </p:sp>
      <p:sp>
        <p:nvSpPr>
          <p:cNvPr id="16" name="7 Rectángulo"/>
          <p:cNvSpPr/>
          <p:nvPr/>
        </p:nvSpPr>
        <p:spPr>
          <a:xfrm>
            <a:off x="296370" y="2722080"/>
            <a:ext cx="2762095" cy="3616375"/>
          </a:xfrm>
          <a:prstGeom prst="rect">
            <a:avLst/>
          </a:prstGeom>
        </p:spPr>
        <p:txBody>
          <a:bodyPr wrap="square">
            <a:spAutoFit/>
          </a:bodyPr>
          <a:lstStyle/>
          <a:p>
            <a:pPr algn="ctr" eaLnBrk="1" fontAlgn="auto" hangingPunct="1">
              <a:lnSpc>
                <a:spcPct val="200000"/>
              </a:lnSpc>
              <a:spcBef>
                <a:spcPts val="0"/>
              </a:spcBef>
              <a:spcAft>
                <a:spcPts val="0"/>
              </a:spcAft>
              <a:defRPr/>
            </a:pPr>
            <a:endParaRPr lang="en-US" sz="2000" b="1" kern="0" spc="-150" dirty="0" smtClean="0">
              <a:solidFill>
                <a:srgbClr val="000000"/>
              </a:solidFill>
              <a:latin typeface="Arial" charset="0"/>
              <a:ea typeface="ＭＳ Ｐゴシック" charset="0"/>
            </a:endParaRPr>
          </a:p>
          <a:p>
            <a:pPr marL="285750" indent="-285750" eaLnBrk="1" fontAlgn="auto" hangingPunct="1">
              <a:lnSpc>
                <a:spcPct val="150000"/>
              </a:lnSpc>
              <a:spcBef>
                <a:spcPts val="0"/>
              </a:spcBef>
              <a:spcAft>
                <a:spcPts val="0"/>
              </a:spcAft>
              <a:buFont typeface="Arial" panose="020B0604020202020204" pitchFamily="34" charset="0"/>
              <a:buChar char="•"/>
              <a:defRPr/>
            </a:pPr>
            <a:r>
              <a:rPr lang="en-US" kern="0" dirty="0" smtClean="0">
                <a:solidFill>
                  <a:schemeClr val="accent3">
                    <a:lumMod val="50000"/>
                  </a:schemeClr>
                </a:solidFill>
                <a:latin typeface="Arial" charset="0"/>
                <a:ea typeface="ＭＳ Ｐゴシック" charset="0"/>
              </a:rPr>
              <a:t>10m wind speed</a:t>
            </a:r>
          </a:p>
          <a:p>
            <a:pPr marL="285750" indent="-285750" eaLnBrk="1" fontAlgn="auto" hangingPunct="1">
              <a:lnSpc>
                <a:spcPct val="150000"/>
              </a:lnSpc>
              <a:spcBef>
                <a:spcPts val="0"/>
              </a:spcBef>
              <a:spcAft>
                <a:spcPts val="0"/>
              </a:spcAft>
              <a:buFont typeface="Arial" panose="020B0604020202020204" pitchFamily="34" charset="0"/>
              <a:buChar char="•"/>
              <a:defRPr/>
            </a:pPr>
            <a:r>
              <a:rPr lang="en-US" kern="0" dirty="0" smtClean="0">
                <a:solidFill>
                  <a:schemeClr val="accent3">
                    <a:lumMod val="50000"/>
                  </a:schemeClr>
                </a:solidFill>
                <a:latin typeface="Arial" charset="0"/>
                <a:ea typeface="ＭＳ Ｐゴシック" charset="0"/>
              </a:rPr>
              <a:t>ECMWF System 4</a:t>
            </a:r>
          </a:p>
          <a:p>
            <a:pPr marL="285750" indent="-285750" eaLnBrk="1" fontAlgn="auto" hangingPunct="1">
              <a:lnSpc>
                <a:spcPct val="150000"/>
              </a:lnSpc>
              <a:spcBef>
                <a:spcPts val="0"/>
              </a:spcBef>
              <a:spcAft>
                <a:spcPts val="0"/>
              </a:spcAft>
              <a:buFont typeface="Arial" panose="020B0604020202020204" pitchFamily="34" charset="0"/>
              <a:buChar char="•"/>
              <a:defRPr/>
            </a:pPr>
            <a:r>
              <a:rPr lang="en-US" kern="0" dirty="0" smtClean="0">
                <a:solidFill>
                  <a:schemeClr val="accent3">
                    <a:lumMod val="50000"/>
                  </a:schemeClr>
                </a:solidFill>
                <a:latin typeface="Arial" charset="0"/>
                <a:ea typeface="ＭＳ Ｐゴシック" charset="0"/>
              </a:rPr>
              <a:t>Global domain</a:t>
            </a:r>
          </a:p>
          <a:p>
            <a:pPr marL="285750" indent="-285750" eaLnBrk="1" fontAlgn="auto" hangingPunct="1">
              <a:lnSpc>
                <a:spcPct val="150000"/>
              </a:lnSpc>
              <a:spcBef>
                <a:spcPts val="0"/>
              </a:spcBef>
              <a:spcAft>
                <a:spcPts val="0"/>
              </a:spcAft>
              <a:buFont typeface="Arial" panose="020B0604020202020204" pitchFamily="34" charset="0"/>
              <a:buChar char="•"/>
              <a:defRPr/>
            </a:pPr>
            <a:r>
              <a:rPr lang="en-US" kern="0" dirty="0" smtClean="0">
                <a:solidFill>
                  <a:schemeClr val="accent3">
                    <a:lumMod val="50000"/>
                  </a:schemeClr>
                </a:solidFill>
                <a:latin typeface="Arial" charset="0"/>
                <a:ea typeface="ＭＳ Ｐゴシック" charset="0"/>
              </a:rPr>
              <a:t>Aggregated output in </a:t>
            </a:r>
            <a:r>
              <a:rPr lang="en-US" kern="0" dirty="0" err="1" smtClean="0">
                <a:solidFill>
                  <a:schemeClr val="accent3">
                    <a:lumMod val="50000"/>
                  </a:schemeClr>
                </a:solidFill>
                <a:latin typeface="Arial" charset="0"/>
                <a:ea typeface="ＭＳ Ｐゴシック" charset="0"/>
              </a:rPr>
              <a:t>terciles</a:t>
            </a:r>
            <a:endParaRPr lang="en-US" kern="0" dirty="0" smtClean="0">
              <a:solidFill>
                <a:schemeClr val="accent3">
                  <a:lumMod val="50000"/>
                </a:schemeClr>
              </a:solidFill>
              <a:latin typeface="Arial" charset="0"/>
              <a:ea typeface="ＭＳ Ｐゴシック" charset="0"/>
            </a:endParaRPr>
          </a:p>
          <a:p>
            <a:pPr marL="285750" indent="-285750" eaLnBrk="1" fontAlgn="auto" hangingPunct="1">
              <a:lnSpc>
                <a:spcPct val="150000"/>
              </a:lnSpc>
              <a:spcBef>
                <a:spcPts val="0"/>
              </a:spcBef>
              <a:spcAft>
                <a:spcPts val="0"/>
              </a:spcAft>
              <a:buFont typeface="Arial" panose="020B0604020202020204" pitchFamily="34" charset="0"/>
              <a:buChar char="•"/>
              <a:defRPr/>
            </a:pPr>
            <a:r>
              <a:rPr lang="en-US" kern="0" dirty="0" smtClean="0">
                <a:solidFill>
                  <a:schemeClr val="accent3">
                    <a:lumMod val="50000"/>
                  </a:schemeClr>
                </a:solidFill>
                <a:latin typeface="Arial" charset="0"/>
                <a:ea typeface="ＭＳ Ｐゴシック" charset="0"/>
              </a:rPr>
              <a:t>Operational prediction for Winter 2015/16</a:t>
            </a:r>
            <a:endParaRPr lang="en-US" kern="0" dirty="0">
              <a:solidFill>
                <a:schemeClr val="accent3">
                  <a:lumMod val="50000"/>
                </a:schemeClr>
              </a:solidFill>
              <a:latin typeface="Arial" charset="0"/>
              <a:ea typeface="ＭＳ Ｐゴシック" charset="0"/>
            </a:endParaRPr>
          </a:p>
        </p:txBody>
      </p:sp>
      <p:sp>
        <p:nvSpPr>
          <p:cNvPr id="17" name="9 Rectángulo"/>
          <p:cNvSpPr/>
          <p:nvPr/>
        </p:nvSpPr>
        <p:spPr>
          <a:xfrm>
            <a:off x="3104681" y="2866096"/>
            <a:ext cx="2592288" cy="3831818"/>
          </a:xfrm>
          <a:prstGeom prst="rect">
            <a:avLst/>
          </a:prstGeom>
        </p:spPr>
        <p:txBody>
          <a:bodyPr wrap="square">
            <a:spAutoFit/>
          </a:bodyPr>
          <a:lstStyle/>
          <a:p>
            <a:pPr marL="285750" indent="-285750" eaLnBrk="1" fontAlgn="auto" hangingPunct="1">
              <a:lnSpc>
                <a:spcPct val="150000"/>
              </a:lnSpc>
              <a:spcBef>
                <a:spcPts val="0"/>
              </a:spcBef>
              <a:spcAft>
                <a:spcPts val="0"/>
              </a:spcAft>
              <a:buFont typeface="Arial" panose="020B0604020202020204" pitchFamily="34" charset="0"/>
              <a:buChar char="•"/>
              <a:defRPr/>
            </a:pPr>
            <a:r>
              <a:rPr lang="en-US" kern="0" dirty="0" smtClean="0">
                <a:solidFill>
                  <a:schemeClr val="accent3">
                    <a:lumMod val="50000"/>
                  </a:schemeClr>
                </a:solidFill>
                <a:latin typeface="Arial" charset="0"/>
                <a:ea typeface="ＭＳ Ｐゴシック" charset="0"/>
              </a:rPr>
              <a:t>Validation</a:t>
            </a:r>
          </a:p>
          <a:p>
            <a:pPr marL="285750" indent="-285750" eaLnBrk="1" fontAlgn="auto" hangingPunct="1">
              <a:lnSpc>
                <a:spcPct val="150000"/>
              </a:lnSpc>
              <a:spcBef>
                <a:spcPts val="0"/>
              </a:spcBef>
              <a:spcAft>
                <a:spcPts val="0"/>
              </a:spcAft>
              <a:buFont typeface="Arial" panose="020B0604020202020204" pitchFamily="34" charset="0"/>
              <a:buChar char="•"/>
              <a:defRPr/>
            </a:pPr>
            <a:r>
              <a:rPr lang="en-US" kern="0" dirty="0" smtClean="0">
                <a:solidFill>
                  <a:schemeClr val="accent3">
                    <a:lumMod val="50000"/>
                  </a:schemeClr>
                </a:solidFill>
                <a:latin typeface="Arial" charset="0"/>
                <a:ea typeface="ＭＳ Ｐゴシック" charset="0"/>
              </a:rPr>
              <a:t>Post-processing</a:t>
            </a:r>
          </a:p>
          <a:p>
            <a:pPr marL="285750" indent="-285750" eaLnBrk="1" fontAlgn="auto" hangingPunct="1">
              <a:lnSpc>
                <a:spcPct val="150000"/>
              </a:lnSpc>
              <a:spcBef>
                <a:spcPts val="0"/>
              </a:spcBef>
              <a:spcAft>
                <a:spcPts val="0"/>
              </a:spcAft>
              <a:buFont typeface="Arial" panose="020B0604020202020204" pitchFamily="34" charset="0"/>
              <a:buChar char="•"/>
              <a:defRPr/>
            </a:pPr>
            <a:r>
              <a:rPr lang="en-US" kern="0" dirty="0" smtClean="0">
                <a:solidFill>
                  <a:schemeClr val="accent3">
                    <a:lumMod val="50000"/>
                  </a:schemeClr>
                </a:solidFill>
                <a:latin typeface="Arial" charset="0"/>
                <a:ea typeface="ＭＳ Ｐゴシック" charset="0"/>
              </a:rPr>
              <a:t>Calibration</a:t>
            </a:r>
          </a:p>
          <a:p>
            <a:pPr marL="285750" indent="-285750" eaLnBrk="1" fontAlgn="auto" hangingPunct="1">
              <a:lnSpc>
                <a:spcPct val="150000"/>
              </a:lnSpc>
              <a:spcBef>
                <a:spcPts val="0"/>
              </a:spcBef>
              <a:spcAft>
                <a:spcPts val="0"/>
              </a:spcAft>
              <a:buFont typeface="Arial" panose="020B0604020202020204" pitchFamily="34" charset="0"/>
              <a:buChar char="•"/>
              <a:defRPr/>
            </a:pPr>
            <a:r>
              <a:rPr lang="en-US" kern="0" dirty="0" smtClean="0">
                <a:solidFill>
                  <a:schemeClr val="accent3">
                    <a:lumMod val="50000"/>
                  </a:schemeClr>
                </a:solidFill>
                <a:latin typeface="Arial" charset="0"/>
                <a:ea typeface="ＭＳ Ｐゴシック" charset="0"/>
              </a:rPr>
              <a:t>Skill assessments</a:t>
            </a:r>
          </a:p>
          <a:p>
            <a:pPr marL="285750" indent="-285750" eaLnBrk="1" fontAlgn="auto" hangingPunct="1">
              <a:lnSpc>
                <a:spcPct val="150000"/>
              </a:lnSpc>
              <a:spcBef>
                <a:spcPts val="0"/>
              </a:spcBef>
              <a:spcAft>
                <a:spcPts val="0"/>
              </a:spcAft>
              <a:buFont typeface="Arial" panose="020B0604020202020204" pitchFamily="34" charset="0"/>
              <a:buChar char="•"/>
              <a:defRPr/>
            </a:pPr>
            <a:r>
              <a:rPr lang="en-US" kern="0" dirty="0" smtClean="0">
                <a:solidFill>
                  <a:schemeClr val="accent3">
                    <a:lumMod val="50000"/>
                  </a:schemeClr>
                </a:solidFill>
                <a:latin typeface="Arial" charset="0"/>
                <a:ea typeface="ＭＳ Ｐゴシック" charset="0"/>
              </a:rPr>
              <a:t>Climate drivers explanations</a:t>
            </a:r>
          </a:p>
          <a:p>
            <a:pPr marL="285750" indent="-285750" eaLnBrk="1" fontAlgn="auto" hangingPunct="1">
              <a:lnSpc>
                <a:spcPct val="150000"/>
              </a:lnSpc>
              <a:spcBef>
                <a:spcPts val="0"/>
              </a:spcBef>
              <a:spcAft>
                <a:spcPts val="0"/>
              </a:spcAft>
              <a:buFont typeface="Arial" panose="020B0604020202020204" pitchFamily="34" charset="0"/>
              <a:buChar char="•"/>
              <a:defRPr/>
            </a:pPr>
            <a:r>
              <a:rPr lang="en-US" kern="0" dirty="0" smtClean="0">
                <a:solidFill>
                  <a:schemeClr val="accent3">
                    <a:lumMod val="50000"/>
                  </a:schemeClr>
                </a:solidFill>
                <a:latin typeface="Arial" charset="0"/>
                <a:ea typeface="ＭＳ Ｐゴシック" charset="0"/>
              </a:rPr>
              <a:t>Computational skills</a:t>
            </a:r>
          </a:p>
          <a:p>
            <a:pPr marL="285750" indent="-285750" eaLnBrk="1" fontAlgn="auto" hangingPunct="1">
              <a:lnSpc>
                <a:spcPct val="150000"/>
              </a:lnSpc>
              <a:spcBef>
                <a:spcPts val="0"/>
              </a:spcBef>
              <a:spcAft>
                <a:spcPts val="0"/>
              </a:spcAft>
              <a:buFont typeface="Arial" panose="020B0604020202020204" pitchFamily="34" charset="0"/>
              <a:buChar char="•"/>
              <a:defRPr/>
            </a:pPr>
            <a:r>
              <a:rPr lang="en-US" kern="0" dirty="0" smtClean="0">
                <a:solidFill>
                  <a:schemeClr val="accent3">
                    <a:lumMod val="50000"/>
                  </a:schemeClr>
                </a:solidFill>
                <a:latin typeface="Arial" charset="0"/>
                <a:ea typeface="ＭＳ Ｐゴシック" charset="0"/>
              </a:rPr>
              <a:t>Data management</a:t>
            </a:r>
          </a:p>
          <a:p>
            <a:pPr marL="285750" indent="-285750" eaLnBrk="1" fontAlgn="auto" hangingPunct="1">
              <a:lnSpc>
                <a:spcPct val="150000"/>
              </a:lnSpc>
              <a:spcBef>
                <a:spcPts val="0"/>
              </a:spcBef>
              <a:spcAft>
                <a:spcPts val="0"/>
              </a:spcAft>
              <a:buFont typeface="Arial" panose="020B0604020202020204" pitchFamily="34" charset="0"/>
              <a:buChar char="•"/>
              <a:defRPr/>
            </a:pPr>
            <a:endParaRPr lang="en-US" kern="0" dirty="0">
              <a:solidFill>
                <a:prstClr val="white"/>
              </a:solidFill>
              <a:latin typeface="Arial" charset="0"/>
              <a:ea typeface="ＭＳ Ｐゴシック" charset="0"/>
            </a:endParaRPr>
          </a:p>
        </p:txBody>
      </p:sp>
      <p:sp>
        <p:nvSpPr>
          <p:cNvPr id="18" name="10 Rectángulo"/>
          <p:cNvSpPr/>
          <p:nvPr/>
        </p:nvSpPr>
        <p:spPr>
          <a:xfrm>
            <a:off x="1180439" y="1801370"/>
            <a:ext cx="3557384" cy="612412"/>
          </a:xfrm>
          <a:prstGeom prst="rect">
            <a:avLst/>
          </a:prstGeom>
        </p:spPr>
        <p:txBody>
          <a:bodyPr wrap="none">
            <a:spAutoFit/>
          </a:bodyPr>
          <a:lstStyle/>
          <a:p>
            <a:pPr algn="ctr" eaLnBrk="1" fontAlgn="auto" hangingPunct="1">
              <a:lnSpc>
                <a:spcPct val="200000"/>
              </a:lnSpc>
              <a:spcBef>
                <a:spcPts val="0"/>
              </a:spcBef>
              <a:spcAft>
                <a:spcPts val="0"/>
              </a:spcAft>
              <a:defRPr/>
            </a:pPr>
            <a:r>
              <a:rPr lang="en-US" sz="2000" b="1" kern="0" dirty="0" smtClean="0">
                <a:solidFill>
                  <a:schemeClr val="accent3">
                    <a:lumMod val="50000"/>
                  </a:schemeClr>
                </a:solidFill>
                <a:latin typeface="Arial" charset="0"/>
                <a:ea typeface="ＭＳ Ｐゴシック" charset="0"/>
              </a:rPr>
              <a:t>RESEARCH ADDED VALUE</a:t>
            </a:r>
            <a:endParaRPr lang="en-US" sz="2000" b="1" kern="0" dirty="0">
              <a:solidFill>
                <a:schemeClr val="accent3">
                  <a:lumMod val="50000"/>
                </a:schemeClr>
              </a:solidFill>
              <a:latin typeface="Arial" charset="0"/>
              <a:ea typeface="ＭＳ Ｐゴシック" charset="0"/>
            </a:endParaRPr>
          </a:p>
        </p:txBody>
      </p:sp>
      <p:sp>
        <p:nvSpPr>
          <p:cNvPr id="19" name="12 Rectángulo"/>
          <p:cNvSpPr/>
          <p:nvPr/>
        </p:nvSpPr>
        <p:spPr>
          <a:xfrm>
            <a:off x="2354973" y="1081290"/>
            <a:ext cx="4453463" cy="707886"/>
          </a:xfrm>
          <a:prstGeom prst="rect">
            <a:avLst/>
          </a:prstGeom>
        </p:spPr>
        <p:txBody>
          <a:bodyPr wrap="none">
            <a:spAutoFit/>
          </a:bodyPr>
          <a:lstStyle/>
          <a:p>
            <a:pPr algn="ctr" eaLnBrk="1" fontAlgn="auto" hangingPunct="1">
              <a:lnSpc>
                <a:spcPct val="200000"/>
              </a:lnSpc>
              <a:spcBef>
                <a:spcPts val="0"/>
              </a:spcBef>
              <a:spcAft>
                <a:spcPts val="0"/>
              </a:spcAft>
              <a:defRPr/>
            </a:pPr>
            <a:r>
              <a:rPr lang="en-US" sz="2000" b="1" kern="0" dirty="0" smtClean="0">
                <a:solidFill>
                  <a:prstClr val="white"/>
                </a:solidFill>
                <a:latin typeface="Arial" charset="0"/>
                <a:ea typeface="ＭＳ Ｐゴシック" charset="0"/>
              </a:rPr>
              <a:t>CLIMATE SERVICE ADDED VALUE</a:t>
            </a:r>
            <a:endParaRPr lang="en-US" sz="2000" b="1" kern="0" dirty="0">
              <a:solidFill>
                <a:prstClr val="white"/>
              </a:solidFill>
              <a:latin typeface="Arial" charset="0"/>
              <a:ea typeface="ＭＳ Ｐゴシック" charset="0"/>
            </a:endParaRPr>
          </a:p>
        </p:txBody>
      </p:sp>
      <p:sp>
        <p:nvSpPr>
          <p:cNvPr id="20" name="13 Rectángulo"/>
          <p:cNvSpPr/>
          <p:nvPr/>
        </p:nvSpPr>
        <p:spPr>
          <a:xfrm>
            <a:off x="5694690" y="2090557"/>
            <a:ext cx="3530671" cy="4247317"/>
          </a:xfrm>
          <a:prstGeom prst="rect">
            <a:avLst/>
          </a:prstGeom>
        </p:spPr>
        <p:txBody>
          <a:bodyPr wrap="square">
            <a:spAutoFit/>
          </a:bodyPr>
          <a:lstStyle/>
          <a:p>
            <a:pPr marL="285750" indent="-285750" eaLnBrk="1" fontAlgn="auto" hangingPunct="1">
              <a:lnSpc>
                <a:spcPct val="150000"/>
              </a:lnSpc>
              <a:spcBef>
                <a:spcPts val="0"/>
              </a:spcBef>
              <a:spcAft>
                <a:spcPts val="0"/>
              </a:spcAft>
              <a:buFont typeface="Arial" panose="020B0604020202020204" pitchFamily="34" charset="0"/>
              <a:buChar char="•"/>
              <a:defRPr/>
            </a:pPr>
            <a:r>
              <a:rPr lang="en-US" b="1" kern="0" dirty="0" smtClean="0">
                <a:solidFill>
                  <a:prstClr val="white"/>
                </a:solidFill>
                <a:latin typeface="Arial" charset="0"/>
                <a:ea typeface="ＭＳ Ｐゴシック" charset="0"/>
              </a:rPr>
              <a:t>User-defined information: </a:t>
            </a:r>
            <a:r>
              <a:rPr lang="en-US" kern="0" dirty="0" smtClean="0">
                <a:solidFill>
                  <a:schemeClr val="accent3">
                    <a:lumMod val="50000"/>
                  </a:schemeClr>
                </a:solidFill>
                <a:latin typeface="Arial" charset="0"/>
                <a:ea typeface="ＭＳ Ｐゴシック" charset="0"/>
              </a:rPr>
              <a:t>timescales, domain, </a:t>
            </a:r>
            <a:r>
              <a:rPr lang="en-US" kern="0" dirty="0" err="1" smtClean="0">
                <a:solidFill>
                  <a:schemeClr val="accent3">
                    <a:lumMod val="50000"/>
                  </a:schemeClr>
                </a:solidFill>
                <a:latin typeface="Arial" charset="0"/>
                <a:ea typeface="ＭＳ Ｐゴシック" charset="0"/>
              </a:rPr>
              <a:t>var</a:t>
            </a:r>
            <a:r>
              <a:rPr lang="en-US" kern="0" dirty="0" smtClean="0">
                <a:solidFill>
                  <a:schemeClr val="accent3">
                    <a:lumMod val="50000"/>
                  </a:schemeClr>
                </a:solidFill>
                <a:latin typeface="Arial" charset="0"/>
                <a:ea typeface="ＭＳ Ｐゴシック" charset="0"/>
              </a:rPr>
              <a:t>, </a:t>
            </a:r>
          </a:p>
          <a:p>
            <a:pPr marL="285750" indent="-285750" eaLnBrk="1" fontAlgn="auto" hangingPunct="1">
              <a:lnSpc>
                <a:spcPct val="150000"/>
              </a:lnSpc>
              <a:spcBef>
                <a:spcPts val="0"/>
              </a:spcBef>
              <a:spcAft>
                <a:spcPts val="0"/>
              </a:spcAft>
              <a:buFont typeface="Arial" panose="020B0604020202020204" pitchFamily="34" charset="0"/>
              <a:buChar char="•"/>
              <a:defRPr/>
            </a:pPr>
            <a:r>
              <a:rPr lang="en-US" b="1" kern="0" dirty="0" smtClean="0">
                <a:solidFill>
                  <a:prstClr val="white"/>
                </a:solidFill>
                <a:latin typeface="Arial" charset="0"/>
                <a:ea typeface="ＭＳ Ｐゴシック" charset="0"/>
              </a:rPr>
              <a:t>User interface Platform: </a:t>
            </a:r>
            <a:r>
              <a:rPr lang="en-US" kern="0" dirty="0" smtClean="0">
                <a:solidFill>
                  <a:schemeClr val="accent3">
                    <a:lumMod val="50000"/>
                  </a:schemeClr>
                </a:solidFill>
                <a:latin typeface="Arial" charset="0"/>
                <a:ea typeface="ＭＳ Ｐゴシック" charset="0"/>
              </a:rPr>
              <a:t>Project </a:t>
            </a:r>
            <a:r>
              <a:rPr lang="en-US" kern="0" dirty="0" err="1" smtClean="0">
                <a:solidFill>
                  <a:schemeClr val="accent3">
                    <a:lumMod val="50000"/>
                  </a:schemeClr>
                </a:solidFill>
                <a:latin typeface="Arial" charset="0"/>
                <a:ea typeface="ＭＳ Ｐゴシック" charset="0"/>
              </a:rPr>
              <a:t>Ukko</a:t>
            </a:r>
            <a:endParaRPr lang="en-US" kern="0" dirty="0" smtClean="0">
              <a:solidFill>
                <a:schemeClr val="accent3">
                  <a:lumMod val="50000"/>
                </a:schemeClr>
              </a:solidFill>
              <a:latin typeface="Arial" charset="0"/>
              <a:ea typeface="ＭＳ Ｐゴシック" charset="0"/>
            </a:endParaRPr>
          </a:p>
          <a:p>
            <a:pPr marL="285750" indent="-285750" eaLnBrk="1" fontAlgn="auto" hangingPunct="1">
              <a:lnSpc>
                <a:spcPct val="150000"/>
              </a:lnSpc>
              <a:spcBef>
                <a:spcPts val="0"/>
              </a:spcBef>
              <a:spcAft>
                <a:spcPts val="0"/>
              </a:spcAft>
              <a:buFont typeface="Arial" panose="020B0604020202020204" pitchFamily="34" charset="0"/>
              <a:buChar char="•"/>
              <a:defRPr/>
            </a:pPr>
            <a:r>
              <a:rPr lang="en-US" b="1" kern="0" dirty="0" smtClean="0">
                <a:solidFill>
                  <a:prstClr val="white"/>
                </a:solidFill>
                <a:latin typeface="Arial" charset="0"/>
                <a:ea typeface="ＭＳ Ｐゴシック" charset="0"/>
              </a:rPr>
              <a:t>Knowledge transfer: </a:t>
            </a:r>
            <a:r>
              <a:rPr lang="en-US" kern="0" dirty="0" smtClean="0">
                <a:solidFill>
                  <a:schemeClr val="accent3">
                    <a:lumMod val="50000"/>
                  </a:schemeClr>
                </a:solidFill>
                <a:latin typeface="Arial" charset="0"/>
                <a:ea typeface="ＭＳ Ｐゴシック" charset="0"/>
              </a:rPr>
              <a:t>Technical reports and factsheets</a:t>
            </a:r>
          </a:p>
          <a:p>
            <a:pPr marL="285750" indent="-285750" eaLnBrk="1" fontAlgn="auto" hangingPunct="1">
              <a:lnSpc>
                <a:spcPct val="150000"/>
              </a:lnSpc>
              <a:spcBef>
                <a:spcPts val="0"/>
              </a:spcBef>
              <a:spcAft>
                <a:spcPts val="0"/>
              </a:spcAft>
              <a:buFont typeface="Arial" panose="020B0604020202020204" pitchFamily="34" charset="0"/>
              <a:buChar char="•"/>
              <a:defRPr/>
            </a:pPr>
            <a:r>
              <a:rPr lang="en-US" b="1" kern="0" dirty="0" smtClean="0">
                <a:solidFill>
                  <a:prstClr val="white"/>
                </a:solidFill>
                <a:latin typeface="Arial" charset="0"/>
                <a:ea typeface="ＭＳ Ｐゴシック" charset="0"/>
              </a:rPr>
              <a:t>Performance assessment:  </a:t>
            </a:r>
            <a:r>
              <a:rPr lang="en-US" kern="0" dirty="0" smtClean="0">
                <a:solidFill>
                  <a:schemeClr val="accent3">
                    <a:lumMod val="50000"/>
                  </a:schemeClr>
                </a:solidFill>
                <a:latin typeface="Arial" charset="0"/>
                <a:ea typeface="ＭＳ Ｐゴシック" charset="0"/>
              </a:rPr>
              <a:t>demonstrating value for decision making</a:t>
            </a:r>
          </a:p>
        </p:txBody>
      </p:sp>
      <p:sp>
        <p:nvSpPr>
          <p:cNvPr id="21" name="14 Rectángulo"/>
          <p:cNvSpPr/>
          <p:nvPr/>
        </p:nvSpPr>
        <p:spPr>
          <a:xfrm>
            <a:off x="712951" y="2605652"/>
            <a:ext cx="1939954" cy="707886"/>
          </a:xfrm>
          <a:prstGeom prst="rect">
            <a:avLst/>
          </a:prstGeom>
        </p:spPr>
        <p:txBody>
          <a:bodyPr wrap="none">
            <a:spAutoFit/>
          </a:bodyPr>
          <a:lstStyle/>
          <a:p>
            <a:pPr algn="ctr" eaLnBrk="1" fontAlgn="auto" hangingPunct="1">
              <a:spcBef>
                <a:spcPts val="0"/>
              </a:spcBef>
              <a:spcAft>
                <a:spcPts val="0"/>
              </a:spcAft>
              <a:defRPr/>
            </a:pPr>
            <a:r>
              <a:rPr lang="en-US" sz="2000" b="1" kern="0" dirty="0" smtClean="0">
                <a:solidFill>
                  <a:schemeClr val="accent3">
                    <a:lumMod val="50000"/>
                  </a:schemeClr>
                </a:solidFill>
                <a:latin typeface="Arial" charset="0"/>
                <a:ea typeface="ＭＳ Ｐゴシック" charset="0"/>
              </a:rPr>
              <a:t>SEASONAL</a:t>
            </a:r>
          </a:p>
          <a:p>
            <a:pPr algn="ctr" eaLnBrk="1" fontAlgn="auto" hangingPunct="1">
              <a:spcBef>
                <a:spcPts val="0"/>
              </a:spcBef>
              <a:spcAft>
                <a:spcPts val="0"/>
              </a:spcAft>
              <a:defRPr/>
            </a:pPr>
            <a:r>
              <a:rPr lang="en-US" sz="2000" b="1" kern="0" dirty="0" smtClean="0">
                <a:solidFill>
                  <a:schemeClr val="accent3">
                    <a:lumMod val="50000"/>
                  </a:schemeClr>
                </a:solidFill>
                <a:latin typeface="Arial" charset="0"/>
                <a:ea typeface="ＭＳ Ｐゴシック" charset="0"/>
              </a:rPr>
              <a:t>PREDICTIONS</a:t>
            </a:r>
            <a:endParaRPr lang="en-US" sz="2000" b="1" kern="0" dirty="0">
              <a:solidFill>
                <a:schemeClr val="accent3">
                  <a:lumMod val="50000"/>
                </a:schemeClr>
              </a:solidFill>
              <a:latin typeface="Arial" charset="0"/>
              <a:ea typeface="ＭＳ Ｐゴシック" charset="0"/>
            </a:endParaRPr>
          </a:p>
        </p:txBody>
      </p:sp>
      <p:pic>
        <p:nvPicPr>
          <p:cNvPr id="12" name="Picture 1"/>
          <p:cNvPicPr>
            <a:picLocks noChangeAspect="1" noChangeArrowheads="1"/>
          </p:cNvPicPr>
          <p:nvPr/>
        </p:nvPicPr>
        <p:blipFill rotWithShape="1">
          <a:blip r:embed="rId3"/>
          <a:srcRect l="6402" r="39736"/>
          <a:stretch/>
        </p:blipFill>
        <p:spPr bwMode="auto">
          <a:xfrm>
            <a:off x="149589" y="989682"/>
            <a:ext cx="987032" cy="14241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3480710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7" grpId="0"/>
      <p:bldP spid="18" grpId="0"/>
      <p:bldP spid="19" grpId="0"/>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4706"/>
            <a:ext cx="6191348" cy="696944"/>
          </a:xfrm>
        </p:spPr>
        <p:txBody>
          <a:bodyPr/>
          <a:lstStyle/>
          <a:p>
            <a:r>
              <a:rPr lang="en-US" sz="2400" dirty="0" smtClean="0"/>
              <a:t>User Interface Platforms </a:t>
            </a:r>
            <a:br>
              <a:rPr lang="en-US" sz="2400" dirty="0" smtClean="0"/>
            </a:br>
            <a:r>
              <a:rPr lang="en-US" sz="2400" dirty="0" smtClean="0"/>
              <a:t>for Climate Services</a:t>
            </a:r>
            <a:endParaRPr lang="en-US" sz="2400" dirty="0"/>
          </a:p>
        </p:txBody>
      </p:sp>
      <p:grpSp>
        <p:nvGrpSpPr>
          <p:cNvPr id="6" name="Group 5"/>
          <p:cNvGrpSpPr/>
          <p:nvPr/>
        </p:nvGrpSpPr>
        <p:grpSpPr>
          <a:xfrm>
            <a:off x="182062" y="934340"/>
            <a:ext cx="3504704" cy="4193544"/>
            <a:chOff x="249786" y="1819618"/>
            <a:chExt cx="3674142" cy="4396284"/>
          </a:xfrm>
        </p:grpSpPr>
        <p:pic>
          <p:nvPicPr>
            <p:cNvPr id="4" name="image04.png"/>
            <p:cNvPicPr/>
            <p:nvPr/>
          </p:nvPicPr>
          <p:blipFill rotWithShape="1">
            <a:blip r:embed="rId3" cstate="print">
              <a:extLst>
                <a:ext uri="{28A0092B-C50C-407E-A947-70E740481C1C}">
                  <a14:useLocalDpi xmlns:a14="http://schemas.microsoft.com/office/drawing/2010/main" val="0"/>
                </a:ext>
              </a:extLst>
            </a:blip>
            <a:srcRect t="37294" b="31353"/>
            <a:stretch/>
          </p:blipFill>
          <p:spPr>
            <a:xfrm>
              <a:off x="249786" y="4590082"/>
              <a:ext cx="3674142" cy="1625820"/>
            </a:xfrm>
            <a:prstGeom prst="rect">
              <a:avLst/>
            </a:prstGeom>
            <a:ln/>
          </p:spPr>
        </p:pic>
        <p:pic>
          <p:nvPicPr>
            <p:cNvPr id="5" name="Shape 145"/>
            <p:cNvPicPr preferRelativeResize="0"/>
            <p:nvPr/>
          </p:nvPicPr>
          <p:blipFill rotWithShape="1">
            <a:blip r:embed="rId4">
              <a:alphaModFix/>
            </a:blip>
            <a:srcRect b="2028"/>
            <a:stretch/>
          </p:blipFill>
          <p:spPr>
            <a:xfrm>
              <a:off x="251520" y="1819618"/>
              <a:ext cx="3672408" cy="2698456"/>
            </a:xfrm>
            <a:prstGeom prst="rect">
              <a:avLst/>
            </a:prstGeom>
            <a:noFill/>
            <a:ln>
              <a:noFill/>
            </a:ln>
          </p:spPr>
        </p:pic>
      </p:grpSp>
      <p:grpSp>
        <p:nvGrpSpPr>
          <p:cNvPr id="17" name="Group 16"/>
          <p:cNvGrpSpPr/>
          <p:nvPr/>
        </p:nvGrpSpPr>
        <p:grpSpPr>
          <a:xfrm>
            <a:off x="2843808" y="2357834"/>
            <a:ext cx="6047657" cy="4535742"/>
            <a:chOff x="2915816" y="1637754"/>
            <a:chExt cx="6047657" cy="4535742"/>
          </a:xfrm>
        </p:grpSpPr>
        <p:grpSp>
          <p:nvGrpSpPr>
            <p:cNvPr id="15" name="Group 14"/>
            <p:cNvGrpSpPr/>
            <p:nvPr/>
          </p:nvGrpSpPr>
          <p:grpSpPr>
            <a:xfrm>
              <a:off x="2915816" y="1637754"/>
              <a:ext cx="6047657" cy="4535742"/>
              <a:chOff x="3131840" y="276164"/>
              <a:chExt cx="9144001" cy="6858000"/>
            </a:xfrm>
          </p:grpSpPr>
          <p:pic>
            <p:nvPicPr>
              <p:cNvPr id="13"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25469" t="5055" b="296"/>
              <a:stretch/>
            </p:blipFill>
            <p:spPr bwMode="auto">
              <a:xfrm>
                <a:off x="3131840" y="276164"/>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p:nvPicPr>
            <p:blipFill rotWithShape="1">
              <a:blip r:embed="rId6">
                <a:extLst>
                  <a:ext uri="{28A0092B-C50C-407E-A947-70E740481C1C}">
                    <a14:useLocalDpi xmlns:a14="http://schemas.microsoft.com/office/drawing/2010/main" val="0"/>
                  </a:ext>
                </a:extLst>
              </a:blip>
              <a:srcRect r="91411" b="89362"/>
              <a:stretch/>
            </p:blipFill>
            <p:spPr bwMode="auto">
              <a:xfrm>
                <a:off x="3153582" y="276164"/>
                <a:ext cx="1741943" cy="10791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6"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15816" y="4897402"/>
              <a:ext cx="6047657" cy="12627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8" name="3 Flecha derecha"/>
          <p:cNvSpPr/>
          <p:nvPr/>
        </p:nvSpPr>
        <p:spPr>
          <a:xfrm>
            <a:off x="2284886" y="4265665"/>
            <a:ext cx="1368152" cy="720080"/>
          </a:xfrm>
          <a:prstGeom prst="rightArrow">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9" name="Rectangle 18"/>
          <p:cNvSpPr/>
          <p:nvPr/>
        </p:nvSpPr>
        <p:spPr>
          <a:xfrm>
            <a:off x="3779912" y="1021017"/>
            <a:ext cx="5364088" cy="1200329"/>
          </a:xfrm>
          <a:prstGeom prst="rect">
            <a:avLst/>
          </a:prstGeom>
        </p:spPr>
        <p:txBody>
          <a:bodyPr wrap="square">
            <a:spAutoFit/>
          </a:bodyPr>
          <a:lstStyle/>
          <a:p>
            <a:r>
              <a:rPr lang="en-US" dirty="0" smtClean="0">
                <a:solidFill>
                  <a:schemeClr val="tx2"/>
                </a:solidFill>
                <a:cs typeface="Arial" panose="020B0604020202020204" pitchFamily="34" charset="0"/>
              </a:rPr>
              <a:t>Multidisciplinary approach (climate research, social science, science communication &amp; design) </a:t>
            </a:r>
          </a:p>
          <a:p>
            <a:r>
              <a:rPr lang="en-US" dirty="0" smtClean="0">
                <a:solidFill>
                  <a:schemeClr val="tx2"/>
                </a:solidFill>
                <a:cs typeface="Arial" panose="020B0604020202020204" pitchFamily="34" charset="0"/>
              </a:rPr>
              <a:t>to improve visual communication of uncertainty and inform decision making.</a:t>
            </a:r>
            <a:endParaRPr lang="en-US" dirty="0"/>
          </a:p>
        </p:txBody>
      </p:sp>
      <p:pic>
        <p:nvPicPr>
          <p:cNvPr id="20" name="Picture 1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45869" y="5617481"/>
            <a:ext cx="1639017" cy="31480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3" name="Rectangle 2"/>
          <p:cNvSpPr/>
          <p:nvPr/>
        </p:nvSpPr>
        <p:spPr>
          <a:xfrm>
            <a:off x="183716" y="6251374"/>
            <a:ext cx="2377639" cy="369332"/>
          </a:xfrm>
          <a:prstGeom prst="rect">
            <a:avLst/>
          </a:prstGeom>
        </p:spPr>
        <p:txBody>
          <a:bodyPr wrap="none">
            <a:spAutoFit/>
          </a:bodyPr>
          <a:lstStyle/>
          <a:p>
            <a:r>
              <a:rPr lang="en-US" dirty="0" smtClean="0">
                <a:solidFill>
                  <a:schemeClr val="tx2"/>
                </a:solidFill>
                <a:cs typeface="Arial" panose="020B0604020202020204" pitchFamily="34" charset="0"/>
              </a:rPr>
              <a:t>www.project-ukko.net</a:t>
            </a:r>
            <a:endParaRPr lang="en-US" dirty="0"/>
          </a:p>
        </p:txBody>
      </p:sp>
    </p:spTree>
    <p:extLst>
      <p:ext uri="{BB962C8B-B14F-4D97-AF65-F5344CB8AC3E}">
        <p14:creationId xmlns:p14="http://schemas.microsoft.com/office/powerpoint/2010/main" val="38246305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3191" y="144432"/>
            <a:ext cx="6885073" cy="696944"/>
          </a:xfrm>
        </p:spPr>
        <p:txBody>
          <a:bodyPr/>
          <a:lstStyle/>
          <a:p>
            <a:r>
              <a:rPr lang="es-ES_tradnl" dirty="0" err="1" smtClean="0"/>
              <a:t>Climate</a:t>
            </a:r>
            <a:r>
              <a:rPr lang="es-ES_tradnl" dirty="0" smtClean="0"/>
              <a:t> drivers of </a:t>
            </a:r>
            <a:r>
              <a:rPr lang="es-ES_tradnl" dirty="0" err="1" smtClean="0"/>
              <a:t>seasonal</a:t>
            </a:r>
            <a:r>
              <a:rPr lang="es-ES_tradnl" dirty="0" smtClean="0"/>
              <a:t> </a:t>
            </a:r>
            <a:r>
              <a:rPr lang="es-ES_tradnl" dirty="0" err="1" smtClean="0"/>
              <a:t>variability</a:t>
            </a:r>
            <a:endParaRPr lang="es-ES" dirty="0"/>
          </a:p>
        </p:txBody>
      </p:sp>
      <p:pic>
        <p:nvPicPr>
          <p:cNvPr id="3075" name="Picture 3" descr="C:\Users\ijimenez\Dropbox\ES SERVICES BSC\EUPORIAS_D42.2\figurasReport\Mapas viento-CF respecto NAO-ONI\3x\04._DJF__Wind_difference_(ONI)_1981-2014.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37090"/>
          <a:stretch/>
        </p:blipFill>
        <p:spPr bwMode="auto">
          <a:xfrm>
            <a:off x="275837" y="917884"/>
            <a:ext cx="4224155" cy="4211958"/>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Users\ijimenez\Dropbox\ES SERVICES BSC\EUPORIAS_D42.2\figurasReport\Mapas viento-CF respecto NAO-ONI\3x\04._DJF__Wind_difference_(NAO)_1981-2014.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37086"/>
          <a:stretch/>
        </p:blipFill>
        <p:spPr bwMode="auto">
          <a:xfrm>
            <a:off x="4811891" y="917884"/>
            <a:ext cx="4224605" cy="421267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C:\Users\ijimenez\Dropbox\ES SERVICES BSC\EUPORIAS_D42.2\figurasReport\Mapas viento-CF respecto NAO-ONI\3x\04._DJF__Wind_difference_(ONI)_1981-2014.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91836"/>
          <a:stretch/>
        </p:blipFill>
        <p:spPr bwMode="auto">
          <a:xfrm>
            <a:off x="2993018" y="6534298"/>
            <a:ext cx="3339280" cy="385575"/>
          </a:xfrm>
          <a:prstGeom prst="rect">
            <a:avLst/>
          </a:prstGeom>
          <a:noFill/>
          <a:extLst>
            <a:ext uri="{909E8E84-426E-40DD-AFC4-6F175D3DCCD1}">
              <a14:hiddenFill xmlns:a14="http://schemas.microsoft.com/office/drawing/2010/main">
                <a:solidFill>
                  <a:srgbClr val="FFFFFF"/>
                </a:solidFill>
              </a14:hiddenFill>
            </a:ext>
          </a:extLst>
        </p:spPr>
      </p:pic>
      <p:sp>
        <p:nvSpPr>
          <p:cNvPr id="5" name="4 Rectángulo"/>
          <p:cNvSpPr/>
          <p:nvPr/>
        </p:nvSpPr>
        <p:spPr>
          <a:xfrm rot="16200000">
            <a:off x="-172964" y="2089933"/>
            <a:ext cx="697627" cy="369332"/>
          </a:xfrm>
          <a:prstGeom prst="rect">
            <a:avLst/>
          </a:prstGeom>
        </p:spPr>
        <p:txBody>
          <a:bodyPr wrap="none">
            <a:spAutoFit/>
          </a:bodyPr>
          <a:lstStyle/>
          <a:p>
            <a:r>
              <a:rPr lang="en-US" b="1" dirty="0" smtClean="0">
                <a:solidFill>
                  <a:schemeClr val="tx2"/>
                </a:solidFill>
                <a:cs typeface="Arial" panose="020B0604020202020204" pitchFamily="34" charset="0"/>
              </a:rPr>
              <a:t>Niño</a:t>
            </a:r>
            <a:endParaRPr lang="es-ES" b="1" dirty="0"/>
          </a:p>
        </p:txBody>
      </p:sp>
      <p:sp>
        <p:nvSpPr>
          <p:cNvPr id="6" name="5 Rectángulo"/>
          <p:cNvSpPr/>
          <p:nvPr/>
        </p:nvSpPr>
        <p:spPr>
          <a:xfrm rot="16200000">
            <a:off x="-166552" y="3955729"/>
            <a:ext cx="684803" cy="369332"/>
          </a:xfrm>
          <a:prstGeom prst="rect">
            <a:avLst/>
          </a:prstGeom>
        </p:spPr>
        <p:txBody>
          <a:bodyPr wrap="none">
            <a:spAutoFit/>
          </a:bodyPr>
          <a:lstStyle/>
          <a:p>
            <a:r>
              <a:rPr lang="en-US" b="1" dirty="0" smtClean="0">
                <a:solidFill>
                  <a:schemeClr val="tx2"/>
                </a:solidFill>
                <a:cs typeface="Arial" panose="020B0604020202020204" pitchFamily="34" charset="0"/>
              </a:rPr>
              <a:t>Niña</a:t>
            </a:r>
            <a:endParaRPr lang="es-ES" b="1" dirty="0"/>
          </a:p>
        </p:txBody>
      </p:sp>
      <p:sp>
        <p:nvSpPr>
          <p:cNvPr id="12" name="11 Rectángulo"/>
          <p:cNvSpPr/>
          <p:nvPr/>
        </p:nvSpPr>
        <p:spPr>
          <a:xfrm rot="16200000">
            <a:off x="4299174" y="2054568"/>
            <a:ext cx="896399" cy="369332"/>
          </a:xfrm>
          <a:prstGeom prst="rect">
            <a:avLst/>
          </a:prstGeom>
        </p:spPr>
        <p:txBody>
          <a:bodyPr wrap="none">
            <a:spAutoFit/>
          </a:bodyPr>
          <a:lstStyle/>
          <a:p>
            <a:r>
              <a:rPr lang="en-US" b="1" dirty="0" smtClean="0">
                <a:solidFill>
                  <a:schemeClr val="tx2"/>
                </a:solidFill>
                <a:cs typeface="Arial" panose="020B0604020202020204" pitchFamily="34" charset="0"/>
              </a:rPr>
              <a:t>NAO +</a:t>
            </a:r>
            <a:endParaRPr lang="es-ES" b="1" dirty="0"/>
          </a:p>
        </p:txBody>
      </p:sp>
      <p:sp>
        <p:nvSpPr>
          <p:cNvPr id="13" name="12 Rectángulo"/>
          <p:cNvSpPr/>
          <p:nvPr/>
        </p:nvSpPr>
        <p:spPr>
          <a:xfrm rot="16200000">
            <a:off x="4328028" y="3920364"/>
            <a:ext cx="838691" cy="369332"/>
          </a:xfrm>
          <a:prstGeom prst="rect">
            <a:avLst/>
          </a:prstGeom>
        </p:spPr>
        <p:txBody>
          <a:bodyPr wrap="none">
            <a:spAutoFit/>
          </a:bodyPr>
          <a:lstStyle/>
          <a:p>
            <a:r>
              <a:rPr lang="en-US" b="1" dirty="0" smtClean="0">
                <a:solidFill>
                  <a:schemeClr val="tx2"/>
                </a:solidFill>
                <a:cs typeface="Arial" panose="020B0604020202020204" pitchFamily="34" charset="0"/>
              </a:rPr>
              <a:t>NAO -</a:t>
            </a:r>
            <a:endParaRPr lang="es-ES" b="1" dirty="0"/>
          </a:p>
        </p:txBody>
      </p:sp>
    </p:spTree>
    <p:extLst>
      <p:ext uri="{BB962C8B-B14F-4D97-AF65-F5344CB8AC3E}">
        <p14:creationId xmlns:p14="http://schemas.microsoft.com/office/powerpoint/2010/main" val="338676728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Users\ijimenez\Dropbox\BSC ES SERVICES COMM\#EUPORIAS\WP42 Prototype\Windfarms2015.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718" b="24383"/>
          <a:stretch/>
        </p:blipFill>
        <p:spPr bwMode="auto">
          <a:xfrm>
            <a:off x="106336" y="5022130"/>
            <a:ext cx="3257117" cy="920832"/>
          </a:xfrm>
          <a:prstGeom prst="rect">
            <a:avLst/>
          </a:prstGeom>
          <a:ln>
            <a:noFill/>
          </a:ln>
          <a:effectLst/>
          <a:extLst>
            <a:ext uri="{909E8E84-426E-40DD-AFC4-6F175D3DCCD1}">
              <a14:hiddenFill xmlns:a14="http://schemas.microsoft.com/office/drawing/2010/main">
                <a:solidFill>
                  <a:srgbClr val="FFFFFF"/>
                </a:solidFill>
              </a14:hiddenFill>
            </a:ext>
          </a:extLst>
        </p:spPr>
      </p:pic>
      <p:sp>
        <p:nvSpPr>
          <p:cNvPr id="11" name="10 Pentágono"/>
          <p:cNvSpPr/>
          <p:nvPr/>
        </p:nvSpPr>
        <p:spPr>
          <a:xfrm>
            <a:off x="113530" y="1049954"/>
            <a:ext cx="2901913" cy="654239"/>
          </a:xfrm>
          <a:prstGeom prst="homePlate">
            <a:avLst/>
          </a:prstGeom>
          <a:solidFill>
            <a:srgbClr val="4F81BD"/>
          </a:solidFill>
          <a:ln>
            <a:solidFill>
              <a:srgbClr val="4F81BD"/>
            </a:solidFill>
          </a:ln>
        </p:spPr>
        <p:txBody>
          <a:bodyPr wrap="non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s-ES_tradnl" b="1" kern="0" dirty="0" smtClean="0">
                <a:solidFill>
                  <a:schemeClr val="bg1"/>
                </a:solidFill>
                <a:latin typeface="+mj-lt"/>
                <a:ea typeface="ＭＳ Ｐゴシック" charset="0"/>
              </a:rPr>
              <a:t>PROTOTYPE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s-ES_tradnl" b="1" i="0" u="none" strike="noStrike" kern="0" cap="none" spc="0" normalizeH="0" baseline="0" noProof="0" dirty="0" smtClean="0">
                <a:ln>
                  <a:noFill/>
                </a:ln>
                <a:solidFill>
                  <a:schemeClr val="bg1"/>
                </a:solidFill>
                <a:effectLst/>
                <a:uLnTx/>
                <a:uFillTx/>
                <a:latin typeface="+mj-lt"/>
                <a:ea typeface="ＭＳ Ｐゴシック" charset="0"/>
              </a:rPr>
              <a:t>DESIGN</a:t>
            </a:r>
            <a:endParaRPr kumimoji="0" lang="es-ES" b="1" i="0" u="none" strike="noStrike" kern="0" cap="none" spc="0" normalizeH="0" baseline="0" noProof="0" dirty="0" smtClean="0">
              <a:ln>
                <a:noFill/>
              </a:ln>
              <a:solidFill>
                <a:schemeClr val="bg1"/>
              </a:solidFill>
              <a:effectLst/>
              <a:uLnTx/>
              <a:uFillTx/>
              <a:latin typeface="+mj-lt"/>
              <a:ea typeface="ＭＳ Ｐゴシック" charset="0"/>
            </a:endParaRPr>
          </a:p>
        </p:txBody>
      </p:sp>
      <p:sp>
        <p:nvSpPr>
          <p:cNvPr id="12" name="11 Pentágono"/>
          <p:cNvSpPr/>
          <p:nvPr/>
        </p:nvSpPr>
        <p:spPr>
          <a:xfrm>
            <a:off x="3134853" y="1059088"/>
            <a:ext cx="2901913" cy="654239"/>
          </a:xfrm>
          <a:prstGeom prst="homePlate">
            <a:avLst/>
          </a:prstGeom>
          <a:solidFill>
            <a:srgbClr val="4F81BD"/>
          </a:solidFill>
          <a:ln>
            <a:solidFill>
              <a:srgbClr val="4F81BD"/>
            </a:solidFill>
          </a:ln>
        </p:spPr>
        <p:txBody>
          <a:bodyPr wrap="non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s-ES_tradnl" b="1" kern="0" dirty="0" smtClean="0">
                <a:solidFill>
                  <a:schemeClr val="bg1"/>
                </a:solidFill>
                <a:latin typeface="+mj-lt"/>
                <a:ea typeface="ＭＳ Ｐゴシック" charset="0"/>
              </a:rPr>
              <a:t>PROTOTYPE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s-ES_tradnl" b="1" i="0" u="none" strike="noStrike" kern="0" cap="none" spc="0" normalizeH="0" baseline="0" noProof="0" dirty="0" smtClean="0">
                <a:ln>
                  <a:noFill/>
                </a:ln>
                <a:solidFill>
                  <a:schemeClr val="bg1"/>
                </a:solidFill>
                <a:effectLst/>
                <a:uLnTx/>
                <a:uFillTx/>
                <a:latin typeface="+mj-lt"/>
                <a:ea typeface="ＭＳ Ｐゴシック" charset="0"/>
              </a:rPr>
              <a:t>DEMONSTRATION</a:t>
            </a:r>
            <a:endParaRPr kumimoji="0" lang="es-ES" b="1" i="0" u="none" strike="noStrike" kern="0" cap="none" spc="0" normalizeH="0" baseline="0" noProof="0" dirty="0" smtClean="0">
              <a:ln>
                <a:noFill/>
              </a:ln>
              <a:solidFill>
                <a:schemeClr val="bg1"/>
              </a:solidFill>
              <a:effectLst/>
              <a:uLnTx/>
              <a:uFillTx/>
              <a:latin typeface="+mj-lt"/>
              <a:ea typeface="ＭＳ Ｐゴシック" charset="0"/>
            </a:endParaRPr>
          </a:p>
        </p:txBody>
      </p:sp>
      <p:sp>
        <p:nvSpPr>
          <p:cNvPr id="13" name="12 Pentágono"/>
          <p:cNvSpPr/>
          <p:nvPr/>
        </p:nvSpPr>
        <p:spPr>
          <a:xfrm>
            <a:off x="6156177" y="1049954"/>
            <a:ext cx="2901913" cy="654239"/>
          </a:xfrm>
          <a:prstGeom prst="homePlate">
            <a:avLst/>
          </a:prstGeom>
          <a:solidFill>
            <a:srgbClr val="4F81BD"/>
          </a:solidFill>
          <a:ln>
            <a:solidFill>
              <a:srgbClr val="4F81BD"/>
            </a:solidFill>
          </a:ln>
        </p:spPr>
        <p:txBody>
          <a:bodyPr wrap="non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s-ES_tradnl" b="1" kern="0" dirty="0" smtClean="0">
                <a:solidFill>
                  <a:schemeClr val="bg1"/>
                </a:solidFill>
                <a:latin typeface="+mj-lt"/>
                <a:ea typeface="ＭＳ Ｐゴシック" charset="0"/>
              </a:rPr>
              <a:t>FEEDBACK</a:t>
            </a:r>
            <a:endParaRPr kumimoji="0" lang="es-ES" b="1" i="0" u="none" strike="noStrike" kern="0" cap="none" spc="0" normalizeH="0" baseline="0" noProof="0" dirty="0" smtClean="0">
              <a:ln>
                <a:noFill/>
              </a:ln>
              <a:solidFill>
                <a:schemeClr val="bg1"/>
              </a:solidFill>
              <a:effectLst/>
              <a:uLnTx/>
              <a:uFillTx/>
              <a:latin typeface="+mj-lt"/>
              <a:ea typeface="ＭＳ Ｐゴシック" charset="0"/>
            </a:endParaRPr>
          </a:p>
        </p:txBody>
      </p:sp>
      <p:sp>
        <p:nvSpPr>
          <p:cNvPr id="3" name="2 Rectángulo"/>
          <p:cNvSpPr/>
          <p:nvPr/>
        </p:nvSpPr>
        <p:spPr>
          <a:xfrm>
            <a:off x="113530" y="1860742"/>
            <a:ext cx="2901912" cy="2031325"/>
          </a:xfrm>
          <a:prstGeom prst="rect">
            <a:avLst/>
          </a:prstGeom>
        </p:spPr>
        <p:txBody>
          <a:bodyPr wrap="square">
            <a:spAutoFit/>
          </a:bodyPr>
          <a:lstStyle/>
          <a:p>
            <a:pPr algn="ctr"/>
            <a:r>
              <a:rPr lang="en-US" b="1" dirty="0" smtClean="0"/>
              <a:t>User workshops </a:t>
            </a:r>
          </a:p>
          <a:p>
            <a:pPr algn="ctr"/>
            <a:r>
              <a:rPr lang="en-US" b="1" dirty="0" smtClean="0"/>
              <a:t>&amp; meetings</a:t>
            </a:r>
          </a:p>
          <a:p>
            <a:endParaRPr lang="en-US" dirty="0" smtClean="0"/>
          </a:p>
          <a:p>
            <a:endParaRPr lang="en-US" dirty="0" smtClean="0"/>
          </a:p>
          <a:p>
            <a:r>
              <a:rPr lang="en-US" dirty="0" smtClean="0">
                <a:solidFill>
                  <a:schemeClr val="tx1">
                    <a:lumMod val="65000"/>
                    <a:lumOff val="35000"/>
                  </a:schemeClr>
                </a:solidFill>
              </a:rPr>
              <a:t>Definition of user-relevant</a:t>
            </a:r>
          </a:p>
          <a:p>
            <a:r>
              <a:rPr lang="en-US" dirty="0" smtClean="0">
                <a:solidFill>
                  <a:schemeClr val="tx1">
                    <a:lumMod val="65000"/>
                    <a:lumOff val="35000"/>
                  </a:schemeClr>
                </a:solidFill>
              </a:rPr>
              <a:t>temporal and spatial</a:t>
            </a:r>
          </a:p>
          <a:p>
            <a:r>
              <a:rPr lang="en-US" dirty="0" smtClean="0">
                <a:solidFill>
                  <a:schemeClr val="tx1">
                    <a:lumMod val="65000"/>
                    <a:lumOff val="35000"/>
                  </a:schemeClr>
                </a:solidFill>
              </a:rPr>
              <a:t>scales</a:t>
            </a:r>
            <a:endParaRPr lang="en-US" dirty="0">
              <a:solidFill>
                <a:schemeClr val="tx1">
                  <a:lumMod val="65000"/>
                  <a:lumOff val="35000"/>
                </a:schemeClr>
              </a:solidFill>
            </a:endParaRPr>
          </a:p>
        </p:txBody>
      </p:sp>
      <p:sp>
        <p:nvSpPr>
          <p:cNvPr id="15" name="14 Rectángulo"/>
          <p:cNvSpPr/>
          <p:nvPr/>
        </p:nvSpPr>
        <p:spPr>
          <a:xfrm>
            <a:off x="3172033" y="1860743"/>
            <a:ext cx="2877308" cy="2585323"/>
          </a:xfrm>
          <a:prstGeom prst="rect">
            <a:avLst/>
          </a:prstGeom>
        </p:spPr>
        <p:txBody>
          <a:bodyPr wrap="square">
            <a:spAutoFit/>
          </a:bodyPr>
          <a:lstStyle/>
          <a:p>
            <a:pPr algn="ctr"/>
            <a:r>
              <a:rPr lang="en-US" b="1" dirty="0" smtClean="0"/>
              <a:t>Industry-led conferences</a:t>
            </a:r>
          </a:p>
          <a:p>
            <a:pPr algn="ctr"/>
            <a:r>
              <a:rPr lang="en-US" b="1" dirty="0" smtClean="0"/>
              <a:t>&amp; meetings</a:t>
            </a:r>
          </a:p>
          <a:p>
            <a:endParaRPr lang="en-US" dirty="0" smtClean="0"/>
          </a:p>
          <a:p>
            <a:r>
              <a:rPr lang="en-US" dirty="0" smtClean="0">
                <a:solidFill>
                  <a:schemeClr val="tx1">
                    <a:lumMod val="65000"/>
                    <a:lumOff val="35000"/>
                  </a:schemeClr>
                </a:solidFill>
              </a:rPr>
              <a:t>Demonstration of prototype</a:t>
            </a:r>
          </a:p>
          <a:p>
            <a:r>
              <a:rPr lang="en-US" dirty="0" smtClean="0">
                <a:solidFill>
                  <a:schemeClr val="tx1">
                    <a:lumMod val="65000"/>
                    <a:lumOff val="35000"/>
                  </a:schemeClr>
                </a:solidFill>
              </a:rPr>
              <a:t>developments and user feedbacks for adjustments</a:t>
            </a:r>
          </a:p>
          <a:p>
            <a:endParaRPr lang="en-US" dirty="0" smtClean="0"/>
          </a:p>
        </p:txBody>
      </p:sp>
      <p:sp>
        <p:nvSpPr>
          <p:cNvPr id="16" name="15 Rectángulo"/>
          <p:cNvSpPr/>
          <p:nvPr/>
        </p:nvSpPr>
        <p:spPr>
          <a:xfrm>
            <a:off x="6156177" y="1860743"/>
            <a:ext cx="2901912" cy="1754326"/>
          </a:xfrm>
          <a:prstGeom prst="rect">
            <a:avLst/>
          </a:prstGeom>
        </p:spPr>
        <p:txBody>
          <a:bodyPr wrap="square">
            <a:spAutoFit/>
          </a:bodyPr>
          <a:lstStyle/>
          <a:p>
            <a:pPr algn="ctr"/>
            <a:r>
              <a:rPr lang="en-US" b="1" dirty="0" smtClean="0"/>
              <a:t>Formal evaluations</a:t>
            </a:r>
          </a:p>
          <a:p>
            <a:pPr algn="ctr"/>
            <a:r>
              <a:rPr lang="en-US" b="1" dirty="0" smtClean="0"/>
              <a:t>&amp; usability assessments</a:t>
            </a:r>
          </a:p>
          <a:p>
            <a:endParaRPr lang="en-US" dirty="0" smtClean="0"/>
          </a:p>
          <a:p>
            <a:endParaRPr lang="en-US" dirty="0" smtClean="0"/>
          </a:p>
          <a:p>
            <a:r>
              <a:rPr lang="en-US" dirty="0" smtClean="0">
                <a:solidFill>
                  <a:schemeClr val="tx1">
                    <a:lumMod val="65000"/>
                    <a:lumOff val="35000"/>
                  </a:schemeClr>
                </a:solidFill>
              </a:rPr>
              <a:t>Systematic evaluations of prototype usability</a:t>
            </a:r>
            <a:endParaRPr lang="en-US" dirty="0">
              <a:solidFill>
                <a:schemeClr val="tx1">
                  <a:lumMod val="65000"/>
                  <a:lumOff val="35000"/>
                </a:schemeClr>
              </a:solidFill>
            </a:endParaRPr>
          </a:p>
        </p:txBody>
      </p:sp>
      <p:pic>
        <p:nvPicPr>
          <p:cNvPr id="4" name="Picture 5" descr="http://www.qosenergy.com/wp-content/uploads/2015/03/20150313_EWEA2015.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80112" y="6102250"/>
            <a:ext cx="1530275" cy="766854"/>
          </a:xfrm>
          <a:prstGeom prst="rect">
            <a:avLst/>
          </a:prstGeom>
          <a:ln>
            <a:noFill/>
          </a:ln>
          <a:effectLst/>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04832" y="5008899"/>
            <a:ext cx="4350559" cy="934063"/>
          </a:xfrm>
          <a:prstGeom prst="rect">
            <a:avLst/>
          </a:prstGeom>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396876" y="4706"/>
            <a:ext cx="6191348" cy="696944"/>
          </a:xfrm>
        </p:spPr>
        <p:txBody>
          <a:bodyPr/>
          <a:lstStyle/>
          <a:p>
            <a:r>
              <a:rPr lang="en-US" sz="2400" dirty="0" smtClean="0"/>
              <a:t>User engagement</a:t>
            </a:r>
            <a:br>
              <a:rPr lang="en-US" sz="2400" dirty="0" smtClean="0"/>
            </a:br>
            <a:r>
              <a:rPr lang="en-US" sz="2400" dirty="0" smtClean="0"/>
              <a:t>Active </a:t>
            </a:r>
            <a:r>
              <a:rPr lang="en-US" sz="2400" dirty="0"/>
              <a:t>role in </a:t>
            </a:r>
            <a:r>
              <a:rPr lang="en-US" sz="2400" dirty="0" smtClean="0"/>
              <a:t>research co-design</a:t>
            </a:r>
            <a:endParaRPr lang="en-US" sz="2400" dirty="0"/>
          </a:p>
        </p:txBody>
      </p:sp>
      <p:pic>
        <p:nvPicPr>
          <p:cNvPr id="2050" name="Picture 2" descr="Welcome to the ClimWine2016 Symposium Websit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702" y="6102250"/>
            <a:ext cx="5400600" cy="8158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773601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BSC">
      <a:dk1>
        <a:srgbClr val="004990"/>
      </a:dk1>
      <a:lt1>
        <a:srgbClr val="004990"/>
      </a:lt1>
      <a:dk2>
        <a:srgbClr val="004990"/>
      </a:dk2>
      <a:lt2>
        <a:srgbClr val="004990"/>
      </a:lt2>
      <a:accent1>
        <a:srgbClr val="FFFFFF"/>
      </a:accent1>
      <a:accent2>
        <a:srgbClr val="004990"/>
      </a:accent2>
      <a:accent3>
        <a:srgbClr val="004990"/>
      </a:accent3>
      <a:accent4>
        <a:srgbClr val="8DB3E2"/>
      </a:accent4>
      <a:accent5>
        <a:srgbClr val="548DD4"/>
      </a:accent5>
      <a:accent6>
        <a:srgbClr val="0070C0"/>
      </a:accent6>
      <a:hlink>
        <a:srgbClr val="95B3D7"/>
      </a:hlink>
      <a:folHlink>
        <a:srgbClr val="366092"/>
      </a:folHlink>
    </a:clrScheme>
    <a:fontScheme name="BSC">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err="1" smtClean="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3438</TotalTime>
  <Words>1669</Words>
  <Application>Microsoft Office PowerPoint</Application>
  <PresentationFormat>Custom</PresentationFormat>
  <Paragraphs>165</Paragraphs>
  <Slides>20</Slides>
  <Notes>16</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Office Theme</vt:lpstr>
      <vt:lpstr>PowerPoint Presentation</vt:lpstr>
      <vt:lpstr>Barcelona Supercomputing Center</vt:lpstr>
      <vt:lpstr>Earth Sciences Department structure</vt:lpstr>
      <vt:lpstr>Research lines: Climate predictions</vt:lpstr>
      <vt:lpstr>BSC partnership in  EU Projects in climate services</vt:lpstr>
      <vt:lpstr>Seasonal wind speed predictions  for the Energy sector</vt:lpstr>
      <vt:lpstr>User Interface Platforms  for Climate Services</vt:lpstr>
      <vt:lpstr>Climate drivers of seasonal variability</vt:lpstr>
      <vt:lpstr>User engagement Active role in research co-design</vt:lpstr>
      <vt:lpstr>Seasonal forecasts for food security</vt:lpstr>
      <vt:lpstr>PowerPoint Presentation</vt:lpstr>
      <vt:lpstr>Seasonal predictions of Hurricanes</vt:lpstr>
      <vt:lpstr>Research lines: Atmospheric composition</vt:lpstr>
      <vt:lpstr>CALIOPE air quality operational forecasts</vt:lpstr>
      <vt:lpstr>CALIOPE app: Innovative Apps in the environmental and social domains </vt:lpstr>
      <vt:lpstr>WMO mineral dust forecasts</vt:lpstr>
      <vt:lpstr>Air quality assessment at urban scales</vt:lpstr>
      <vt:lpstr>National and International collaborations</vt:lpstr>
      <vt:lpstr>National and International collaborations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lbermude</dc:creator>
  <cp:lastModifiedBy>bscuser</cp:lastModifiedBy>
  <cp:revision>238</cp:revision>
  <cp:lastPrinted>2015-05-13T12:15:56Z</cp:lastPrinted>
  <dcterms:modified xsi:type="dcterms:W3CDTF">2016-04-21T09:40:07Z</dcterms:modified>
</cp:coreProperties>
</file>